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8" r:id="rId19"/>
    <p:sldId id="274" r:id="rId20"/>
    <p:sldId id="279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F75E8-B678-47D7-BA3B-3F6863358BF6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05031-9B81-4452-9BFF-100130DF3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0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7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79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3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8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26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5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14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6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3C250-312B-4606-8F43-5606162955E0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6316-B289-48D1-B1CE-CD9CEE7A6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9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IPJ_ZEBh1Bk" TargetMode="Externa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qhXUW_v-1s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98" y="4940081"/>
            <a:ext cx="2318206" cy="18923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10549" y="946150"/>
            <a:ext cx="994965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Sassoon Infant Std" panose="020B0503020103030203" pitchFamily="34" charset="0"/>
              </a:rPr>
              <a:t>Year One Phonics Evening.</a:t>
            </a:r>
            <a:endParaRPr lang="en-GB" sz="11500" dirty="0">
              <a:latin typeface="Sassoon Infant Std" panose="020B0503020103030203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318206" cy="18923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2563"/>
            <a:ext cx="2318206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570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4965700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0665" y="230823"/>
            <a:ext cx="110430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How phonics works in Year One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26" y="1874441"/>
            <a:ext cx="11087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Sassoon Infant Std" panose="020B0503020103030203" pitchFamily="34" charset="0"/>
              </a:rPr>
              <a:t>5</a:t>
            </a:r>
            <a:r>
              <a:rPr lang="en-GB" sz="3600" dirty="0" smtClean="0">
                <a:latin typeface="Sassoon Infant Std" panose="020B0503020103030203" pitchFamily="34" charset="0"/>
              </a:rPr>
              <a:t> differentiated groups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25 minute sessions with opportunities to read and write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Spellings are carried out in phonics groups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A new tricky word is introduced and explored daily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17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167323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94665" y="167323"/>
            <a:ext cx="662296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Letters and sounds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450" y="1275319"/>
            <a:ext cx="11087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 smtClean="0">
                <a:latin typeface="Sassoon Infant Std" panose="020B0503020103030203" pitchFamily="34" charset="0"/>
              </a:rPr>
              <a:t>Phase 1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Exploring sounds</a:t>
            </a:r>
          </a:p>
          <a:p>
            <a:endParaRPr lang="en-GB" sz="3600" dirty="0">
              <a:latin typeface="Sassoon Infant Std" panose="020B0503020103030203" pitchFamily="34" charset="0"/>
            </a:endParaRPr>
          </a:p>
          <a:p>
            <a:r>
              <a:rPr lang="en-GB" sz="3600" b="1" u="sng" dirty="0" smtClean="0">
                <a:latin typeface="Sassoon Infant Std" panose="020B0503020103030203" pitchFamily="34" charset="0"/>
              </a:rPr>
              <a:t>Phase 2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Introduction of phonemes and graphemes to pronounce and write correctly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Children start to segment and blend CVC words (consonant-vowel-consonant) e.g. b-</a:t>
            </a:r>
            <a:r>
              <a:rPr lang="en-GB" sz="3600" dirty="0" err="1" smtClean="0">
                <a:latin typeface="Sassoon Infant Std" panose="020B0503020103030203" pitchFamily="34" charset="0"/>
              </a:rPr>
              <a:t>i</a:t>
            </a:r>
            <a:r>
              <a:rPr lang="en-GB" sz="3600" dirty="0" smtClean="0">
                <a:latin typeface="Sassoon Infant Std" panose="020B0503020103030203" pitchFamily="34" charset="0"/>
              </a:rPr>
              <a:t>-g 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0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167323"/>
            <a:ext cx="2019300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0703" y="185342"/>
            <a:ext cx="101848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Letters and sounds continued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671" y="1225689"/>
            <a:ext cx="11087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 smtClean="0">
                <a:latin typeface="Sassoon Infant Std" panose="020B0503020103030203" pitchFamily="34" charset="0"/>
              </a:rPr>
              <a:t>Phase 3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Continuation of single sounds and introduction of digraphs</a:t>
            </a:r>
          </a:p>
          <a:p>
            <a:r>
              <a:rPr lang="en-GB" sz="3600" dirty="0">
                <a:latin typeface="Sassoon Infant Std" panose="020B0503020103030203" pitchFamily="34" charset="0"/>
              </a:rPr>
              <a:t>a</a:t>
            </a:r>
            <a:r>
              <a:rPr lang="en-GB" sz="3600" dirty="0" smtClean="0">
                <a:latin typeface="Sassoon Infant Std" panose="020B0503020103030203" pitchFamily="34" charset="0"/>
              </a:rPr>
              <a:t>nd trigraphs.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Children know one way of writing down all 44 phonemes.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Children know the names of letters.</a:t>
            </a:r>
          </a:p>
          <a:p>
            <a:endParaRPr lang="en-GB" sz="3600" dirty="0">
              <a:latin typeface="Sassoon Infant Std" panose="020B0503020103030203" pitchFamily="34" charset="0"/>
            </a:endParaRPr>
          </a:p>
          <a:p>
            <a:r>
              <a:rPr lang="en-GB" sz="3600" b="1" u="sng" dirty="0" smtClean="0">
                <a:latin typeface="Sassoon Infant Std" panose="020B0503020103030203" pitchFamily="34" charset="0"/>
              </a:rPr>
              <a:t>Phase 4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Revision of phase 3 and consolidation through reading</a:t>
            </a:r>
          </a:p>
          <a:p>
            <a:r>
              <a:rPr lang="en-GB" sz="3600" dirty="0">
                <a:latin typeface="Sassoon Infant Std" panose="020B0503020103030203" pitchFamily="34" charset="0"/>
              </a:rPr>
              <a:t>a</a:t>
            </a:r>
            <a:r>
              <a:rPr lang="en-GB" sz="3600" dirty="0" smtClean="0">
                <a:latin typeface="Sassoon Infant Std" panose="020B0503020103030203" pitchFamily="34" charset="0"/>
              </a:rPr>
              <a:t>nd writing words that contain taught phonemes including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2 syllable words such as ‘lunchbox’ and ‘sandpit’. 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6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167323"/>
            <a:ext cx="2019300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0703" y="185342"/>
            <a:ext cx="101848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Letters and sounds continued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671" y="1225689"/>
            <a:ext cx="110871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 smtClean="0">
                <a:latin typeface="Sassoon Infant Std" panose="020B0503020103030203" pitchFamily="34" charset="0"/>
              </a:rPr>
              <a:t>Phase 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 Infant Std" panose="020B0503020103030203" pitchFamily="34" charset="0"/>
              </a:rPr>
              <a:t>Split digraphs e.g.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a_e</a:t>
            </a:r>
            <a:r>
              <a:rPr lang="en-GB" sz="3200" b="1" dirty="0" smtClean="0">
                <a:latin typeface="Sassoon Infant Std" panose="020B0503020103030203" pitchFamily="34" charset="0"/>
              </a:rPr>
              <a:t> 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e_e</a:t>
            </a:r>
            <a:r>
              <a:rPr lang="en-GB" sz="3200" b="1" dirty="0" smtClean="0">
                <a:latin typeface="Sassoon Infant Std" panose="020B0503020103030203" pitchFamily="34" charset="0"/>
              </a:rPr>
              <a:t> 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i_e</a:t>
            </a:r>
            <a:r>
              <a:rPr lang="en-GB" sz="3200" b="1" dirty="0" smtClean="0">
                <a:latin typeface="Sassoon Infant Std" panose="020B0503020103030203" pitchFamily="34" charset="0"/>
              </a:rPr>
              <a:t> 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o_e</a:t>
            </a:r>
            <a:r>
              <a:rPr lang="en-GB" sz="3200" b="1" dirty="0" smtClean="0">
                <a:latin typeface="Sassoon Infant Std" panose="020B0503020103030203" pitchFamily="34" charset="0"/>
              </a:rPr>
              <a:t> 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u_e</a:t>
            </a:r>
            <a:endParaRPr lang="en-GB" sz="3200" b="1" dirty="0" smtClean="0">
              <a:latin typeface="Sassoon Infant Std" panose="020B0503020103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 Infant Std" panose="020B0503020103030203" pitchFamily="34" charset="0"/>
              </a:rPr>
              <a:t>New graphemes </a:t>
            </a:r>
            <a:r>
              <a:rPr lang="en-GB" sz="3200" b="1" dirty="0" smtClean="0">
                <a:latin typeface="Sassoon Infant Std" panose="020B0503020103030203" pitchFamily="34" charset="0"/>
              </a:rPr>
              <a:t>ay,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ou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ie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ea</a:t>
            </a:r>
            <a:r>
              <a:rPr lang="en-GB" sz="3200" b="1" dirty="0" smtClean="0">
                <a:latin typeface="Sassoon Infant Std" panose="020B0503020103030203" pitchFamily="34" charset="0"/>
              </a:rPr>
              <a:t>, oy,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ir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ue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ue</a:t>
            </a:r>
            <a:r>
              <a:rPr lang="en-GB" sz="3200" b="1" dirty="0" smtClean="0">
                <a:latin typeface="Sassoon Infant Std" panose="020B0503020103030203" pitchFamily="34" charset="0"/>
              </a:rPr>
              <a:t>, aw,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wh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ph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ew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ew</a:t>
            </a:r>
            <a:r>
              <a:rPr lang="en-GB" sz="3200" b="1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oe</a:t>
            </a:r>
            <a:r>
              <a:rPr lang="en-GB" sz="3200" b="1" dirty="0" smtClean="0">
                <a:latin typeface="Sassoon Infant Std" panose="020B0503020103030203" pitchFamily="34" charset="0"/>
              </a:rPr>
              <a:t>, au,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ey</a:t>
            </a:r>
            <a:endParaRPr lang="en-GB" sz="3200" b="1" dirty="0" smtClean="0">
              <a:latin typeface="Sassoon Infant Std" panose="020B0503020103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 Infant Std" panose="020B0503020103030203" pitchFamily="34" charset="0"/>
              </a:rPr>
              <a:t>Alternative pronunciations in reading and writing e.g.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ch</a:t>
            </a:r>
            <a:r>
              <a:rPr lang="en-GB" sz="3200" dirty="0" smtClean="0">
                <a:latin typeface="Sassoon Infant Std" panose="020B0503020103030203" pitchFamily="34" charset="0"/>
              </a:rPr>
              <a:t> grapheme in </a:t>
            </a:r>
            <a:r>
              <a:rPr lang="en-GB" sz="3200" b="1" dirty="0" smtClean="0">
                <a:latin typeface="Sassoon Infant Std" panose="020B0503020103030203" pitchFamily="34" charset="0"/>
              </a:rPr>
              <a:t>ch</a:t>
            </a:r>
            <a:r>
              <a:rPr lang="en-GB" sz="3200" dirty="0" smtClean="0">
                <a:latin typeface="Sassoon Infant Std" panose="020B0503020103030203" pitchFamily="34" charset="0"/>
              </a:rPr>
              <a:t>eck, </a:t>
            </a:r>
            <a:r>
              <a:rPr lang="en-GB" sz="3200" b="1" dirty="0" smtClean="0">
                <a:latin typeface="Sassoon Infant Std" panose="020B0503020103030203" pitchFamily="34" charset="0"/>
              </a:rPr>
              <a:t>ch</a:t>
            </a:r>
            <a:r>
              <a:rPr lang="en-GB" sz="3200" dirty="0" smtClean="0">
                <a:latin typeface="Sassoon Infant Std" panose="020B0503020103030203" pitchFamily="34" charset="0"/>
              </a:rPr>
              <a:t>ef and s</a:t>
            </a:r>
            <a:r>
              <a:rPr lang="en-GB" sz="3200" b="1" dirty="0" smtClean="0">
                <a:latin typeface="Sassoon Infant Std" panose="020B0503020103030203" pitchFamily="34" charset="0"/>
              </a:rPr>
              <a:t>ch</a:t>
            </a:r>
            <a:r>
              <a:rPr lang="en-GB" sz="3200" dirty="0" smtClean="0">
                <a:latin typeface="Sassoon Infant Std" panose="020B0503020103030203" pitchFamily="34" charset="0"/>
              </a:rPr>
              <a:t>ool</a:t>
            </a:r>
          </a:p>
          <a:p>
            <a:endParaRPr lang="en-GB" sz="3200" dirty="0" smtClean="0">
              <a:latin typeface="Sassoon Infant Std" panose="020B0503020103030203" pitchFamily="34" charset="0"/>
            </a:endParaRPr>
          </a:p>
          <a:p>
            <a:r>
              <a:rPr lang="en-GB" sz="3200" b="1" u="sng" dirty="0" smtClean="0">
                <a:latin typeface="Sassoon Infant Std" panose="020B0503020103030203" pitchFamily="34" charset="0"/>
              </a:rPr>
              <a:t>Phase 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 Infant Std" panose="020B0503020103030203" pitchFamily="34" charset="0"/>
              </a:rPr>
              <a:t>Revision of phase 5 and consolidation through reading</a:t>
            </a: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     and writing words to create fluency in reading.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 Infant Std" panose="020B0503020103030203" pitchFamily="34" charset="0"/>
              </a:rPr>
              <a:t>Explore spelling rules e.g. ‘</a:t>
            </a:r>
            <a:r>
              <a:rPr lang="en-GB" sz="3200" dirty="0" err="1" smtClean="0">
                <a:latin typeface="Sassoon Infant Std" panose="020B0503020103030203" pitchFamily="34" charset="0"/>
              </a:rPr>
              <a:t>ing</a:t>
            </a:r>
            <a:r>
              <a:rPr lang="en-GB" sz="3200" dirty="0" smtClean="0">
                <a:latin typeface="Sassoon Infant Std" panose="020B0503020103030203" pitchFamily="34" charset="0"/>
              </a:rPr>
              <a:t>’ and ‘</a:t>
            </a:r>
            <a:r>
              <a:rPr lang="en-GB" sz="3200" dirty="0" err="1" smtClean="0">
                <a:latin typeface="Sassoon Infant Std" panose="020B0503020103030203" pitchFamily="34" charset="0"/>
              </a:rPr>
              <a:t>ed</a:t>
            </a:r>
            <a:r>
              <a:rPr lang="en-GB" sz="3200" dirty="0" smtClean="0">
                <a:latin typeface="Sassoon Infant Std" panose="020B0503020103030203" pitchFamily="34" charset="0"/>
              </a:rPr>
              <a:t>’.</a:t>
            </a:r>
          </a:p>
          <a:p>
            <a:endParaRPr lang="en-GB" sz="32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167323"/>
            <a:ext cx="2019300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08203" y="167323"/>
            <a:ext cx="81820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Carrying out the check.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76" y="1387535"/>
            <a:ext cx="11545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No time limit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Child with a familiar adult 1:1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Quiet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Children can sound out before blending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Self correction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Adult will encourage but not indicate if right or wrong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latin typeface="Sassoon Infant Std" panose="020B0503020103030203" pitchFamily="34" charset="0"/>
              </a:rPr>
              <a:t>The threshold mark is unknown and will become available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to teachers after the check.</a:t>
            </a: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 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167323"/>
            <a:ext cx="2019300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4965700"/>
            <a:ext cx="2019300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08203" y="167323"/>
            <a:ext cx="80791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Screening check video. 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pic>
        <p:nvPicPr>
          <p:cNvPr id="3" name="IPJ_ZEBh1B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06262" y="1508125"/>
            <a:ext cx="6146800" cy="3457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35859" y="5542518"/>
            <a:ext cx="4823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https://www.youtube.com/watch?v=IPJ_ZEBh1Bk</a:t>
            </a:r>
          </a:p>
        </p:txBody>
      </p:sp>
    </p:spTree>
    <p:extLst>
      <p:ext uri="{BB962C8B-B14F-4D97-AF65-F5344CB8AC3E}">
        <p14:creationId xmlns:p14="http://schemas.microsoft.com/office/powerpoint/2010/main" val="313718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167323"/>
            <a:ext cx="2019300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700" y="4750812"/>
            <a:ext cx="2019300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08203" y="167323"/>
            <a:ext cx="65675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June 2019 results 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76" y="1819335"/>
            <a:ext cx="11545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Sassoon Infant Std" panose="020B0503020103030203" pitchFamily="34" charset="0"/>
              </a:rPr>
              <a:t>Pass mark was 32/40</a:t>
            </a:r>
          </a:p>
          <a:p>
            <a:endParaRPr lang="en-GB" sz="3600" dirty="0">
              <a:latin typeface="Sassoon Infant Std" panose="020B0503020103030203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Our school- 90%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Birmingham- 81%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smtClean="0">
                <a:latin typeface="Sassoon Infant Std" panose="020B0503020103030203" pitchFamily="34" charset="0"/>
              </a:rPr>
              <a:t>Nationally- 82%</a:t>
            </a:r>
            <a:endParaRPr lang="en-GB" sz="4400" dirty="0" smtClean="0">
              <a:latin typeface="Sassoon Infant Std" panose="020B0503020103030203" pitchFamily="34" charset="0"/>
            </a:endParaRPr>
          </a:p>
          <a:p>
            <a:r>
              <a:rPr lang="en-GB" sz="3600" dirty="0" smtClean="0">
                <a:latin typeface="Sassoon Infant Std" panose="020B0503020103030203" pitchFamily="34" charset="0"/>
              </a:rPr>
              <a:t> 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23"/>
            <a:ext cx="2019300" cy="16520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076" y="174179"/>
            <a:ext cx="2019300" cy="15784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4180" y="167323"/>
            <a:ext cx="346761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Reporting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76" y="1819335"/>
            <a:ext cx="115458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Parents to be told their child’s score on the</a:t>
            </a:r>
          </a:p>
          <a:p>
            <a:r>
              <a:rPr lang="en-GB" sz="4400" dirty="0" smtClean="0">
                <a:latin typeface="Sassoon Infant Std" panose="020B0503020103030203" pitchFamily="34" charset="0"/>
              </a:rPr>
              <a:t>end of year 1 report.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Teachers to report scores to </a:t>
            </a:r>
            <a:r>
              <a:rPr lang="en-GB" sz="4400" dirty="0" err="1" smtClean="0">
                <a:latin typeface="Sassoon Infant Std" panose="020B0503020103030203" pitchFamily="34" charset="0"/>
              </a:rPr>
              <a:t>DfE</a:t>
            </a:r>
            <a:r>
              <a:rPr lang="en-GB" sz="4400" dirty="0" smtClean="0">
                <a:latin typeface="Sassoon Infant Std" panose="020B0503020103030203" pitchFamily="34" charset="0"/>
              </a:rPr>
              <a:t> Assessment</a:t>
            </a:r>
          </a:p>
          <a:p>
            <a:r>
              <a:rPr lang="en-GB" sz="4400" dirty="0" smtClean="0">
                <a:latin typeface="Sassoon Infant Std" panose="020B0503020103030203" pitchFamily="34" charset="0"/>
              </a:rPr>
              <a:t>Unit by July.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Children who have not reached the expected</a:t>
            </a:r>
          </a:p>
          <a:p>
            <a:r>
              <a:rPr lang="en-GB" sz="4400" dirty="0" smtClean="0">
                <a:latin typeface="Sassoon Infant Std" panose="020B0503020103030203" pitchFamily="34" charset="0"/>
              </a:rPr>
              <a:t>standard will retake in June of Year 2.</a:t>
            </a:r>
          </a:p>
        </p:txBody>
      </p:sp>
    </p:spTree>
    <p:extLst>
      <p:ext uri="{BB962C8B-B14F-4D97-AF65-F5344CB8AC3E}">
        <p14:creationId xmlns:p14="http://schemas.microsoft.com/office/powerpoint/2010/main" val="41230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23"/>
            <a:ext cx="2019300" cy="16520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076" y="174179"/>
            <a:ext cx="2019300" cy="15784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4180" y="167323"/>
            <a:ext cx="601158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Information pack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76" y="1819335"/>
            <a:ext cx="115458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An example of a past phonics check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Useful websites to use at home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smtClean="0">
                <a:latin typeface="Sassoon Infant Std" panose="020B0503020103030203" pitchFamily="34" charset="0"/>
              </a:rPr>
              <a:t>Sound </a:t>
            </a:r>
            <a:r>
              <a:rPr lang="en-GB" sz="4400" dirty="0" smtClean="0">
                <a:latin typeface="Sassoon Infant Std" panose="020B0503020103030203" pitchFamily="34" charset="0"/>
              </a:rPr>
              <a:t>mats for Phases 2-5 to support your child at home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Sassoon Infant Std" panose="020B0503020103030203" pitchFamily="34" charset="0"/>
              </a:rPr>
              <a:t>Phase 2-5 Tricky Word lists</a:t>
            </a:r>
          </a:p>
        </p:txBody>
      </p:sp>
    </p:spTree>
    <p:extLst>
      <p:ext uri="{BB962C8B-B14F-4D97-AF65-F5344CB8AC3E}">
        <p14:creationId xmlns:p14="http://schemas.microsoft.com/office/powerpoint/2010/main" val="19092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23"/>
            <a:ext cx="2019300" cy="16520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076" y="174179"/>
            <a:ext cx="2019300" cy="15784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88080" y="1932623"/>
            <a:ext cx="8534709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Questions</a:t>
            </a:r>
            <a:endParaRPr lang="en-GB" sz="1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018723"/>
            <a:ext cx="2019300" cy="1652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900" y="5018723"/>
            <a:ext cx="2019300" cy="165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4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02345" y="1659354"/>
            <a:ext cx="99496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Sassoon Infant Std" panose="020B0503020103030203" pitchFamily="34" charset="0"/>
              </a:rPr>
              <a:t>June 2020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assoon Infant Std" panose="020B0503020103030203" pitchFamily="34" charset="0"/>
              </a:rPr>
              <a:t>Assess standard of phonics decoding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assoon Infant Std" panose="020B0503020103030203" pitchFamily="34" charset="0"/>
              </a:rPr>
              <a:t>40 words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assoon Infant Std" panose="020B0503020103030203" pitchFamily="34" charset="0"/>
              </a:rPr>
              <a:t>Two sections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>
                <a:latin typeface="Sassoon Infant Std" panose="020B0503020103030203" pitchFamily="34" charset="0"/>
              </a:rPr>
              <a:t>Real words and pseudo (alien) words</a:t>
            </a:r>
            <a:endParaRPr lang="en-GB" sz="4000" dirty="0">
              <a:latin typeface="Sassoon Infant Std" panose="020B050302010303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2563"/>
            <a:ext cx="2318206" cy="1892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6620" y="321846"/>
            <a:ext cx="77829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Phonics Screening Check</a:t>
            </a:r>
            <a:endParaRPr lang="en-GB" sz="60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7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23"/>
            <a:ext cx="2019300" cy="165201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076" y="174179"/>
            <a:ext cx="2019300" cy="15784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32480" y="2732723"/>
            <a:ext cx="9998250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0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Thank you for your time and support.</a:t>
            </a:r>
            <a:endParaRPr lang="en-GB" sz="50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018723"/>
            <a:ext cx="2019300" cy="1652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900" y="5018723"/>
            <a:ext cx="2019300" cy="165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9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2563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6443" y="196076"/>
            <a:ext cx="650530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Reading (</a:t>
            </a:r>
            <a:r>
              <a:rPr lang="en-GB" sz="6600" dirty="0">
                <a:solidFill>
                  <a:srgbClr val="FF0000"/>
                </a:solidFill>
                <a:latin typeface="Sassoon Infant Std" panose="020B0503020103030203" pitchFamily="34" charset="0"/>
              </a:rPr>
              <a:t>b</a:t>
            </a:r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lending)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8206" y="1169948"/>
            <a:ext cx="83624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>
                <a:latin typeface="Sassoon Infant Std" panose="020B0503020103030203" pitchFamily="34" charset="0"/>
              </a:rPr>
              <a:t>s</a:t>
            </a:r>
            <a:r>
              <a:rPr lang="en-GB" sz="11500" dirty="0" smtClean="0">
                <a:latin typeface="Sassoon Infant Std" panose="020B0503020103030203" pitchFamily="34" charset="0"/>
              </a:rPr>
              <a:t>and</a:t>
            </a:r>
          </a:p>
          <a:p>
            <a:r>
              <a:rPr lang="en-GB" sz="11500" dirty="0">
                <a:latin typeface="Sassoon Infant Std" panose="020B0503020103030203" pitchFamily="34" charset="0"/>
              </a:rPr>
              <a:t>	</a:t>
            </a:r>
            <a:r>
              <a:rPr lang="en-GB" sz="11500" dirty="0" smtClean="0">
                <a:latin typeface="Sassoon Infant Std" panose="020B0503020103030203" pitchFamily="34" charset="0"/>
              </a:rPr>
              <a:t>				shop</a:t>
            </a:r>
            <a:endParaRPr lang="en-GB" sz="11500" dirty="0">
              <a:latin typeface="Sassoon Infant Std" panose="020B0503020103030203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01843" y="274955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228690" y="274955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993637" y="273050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752633" y="273050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8473733" y="4408714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032480" y="4913374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7177677" y="4490175"/>
            <a:ext cx="10033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05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2563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76443" y="196076"/>
            <a:ext cx="71830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Pseudo (alien) words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8206" y="1169948"/>
            <a:ext cx="836249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0" dirty="0" err="1" smtClean="0">
                <a:latin typeface="Sassoon Infant Std" panose="020B0503020103030203" pitchFamily="34" charset="0"/>
              </a:rPr>
              <a:t>bain</a:t>
            </a:r>
            <a:endParaRPr lang="en-GB" sz="11500" dirty="0" smtClean="0">
              <a:latin typeface="Sassoon Infant Std" panose="020B0503020103030203" pitchFamily="34" charset="0"/>
            </a:endParaRPr>
          </a:p>
          <a:p>
            <a:r>
              <a:rPr lang="en-GB" sz="11500" dirty="0">
                <a:latin typeface="Sassoon Infant Std" panose="020B0503020103030203" pitchFamily="34" charset="0"/>
              </a:rPr>
              <a:t>	</a:t>
            </a:r>
            <a:r>
              <a:rPr lang="en-GB" sz="11500" dirty="0" smtClean="0">
                <a:latin typeface="Sassoon Infant Std" panose="020B0503020103030203" pitchFamily="34" charset="0"/>
              </a:rPr>
              <a:t>				</a:t>
            </a:r>
            <a:r>
              <a:rPr lang="en-GB" sz="11500" dirty="0" err="1" smtClean="0">
                <a:latin typeface="Sassoon Infant Std" panose="020B0503020103030203" pitchFamily="34" charset="0"/>
              </a:rPr>
              <a:t>meep</a:t>
            </a:r>
            <a:endParaRPr lang="en-GB" sz="11500" dirty="0">
              <a:latin typeface="Sassoon Infant Std" panose="020B0503020103030203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01843" y="274955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4595877" y="2730500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313464" y="4515187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402253" y="4956457"/>
            <a:ext cx="228600" cy="241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8126858" y="4635837"/>
            <a:ext cx="10033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3250" y="2876550"/>
            <a:ext cx="10033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alien invader cartoon comic - vector Clip Art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78" y="1434000"/>
            <a:ext cx="1665487" cy="1537800"/>
          </a:xfrm>
          <a:prstGeom prst="rect">
            <a:avLst/>
          </a:prstGeom>
        </p:spPr>
      </p:pic>
      <p:pic>
        <p:nvPicPr>
          <p:cNvPr id="18" name="Picture 17" descr="alien invader cartoon comic - vector Clip Art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227" y="3168849"/>
            <a:ext cx="1665487" cy="153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1" y="0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6097" y="215205"/>
            <a:ext cx="43317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Terminology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100" y="1778000"/>
            <a:ext cx="12172563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3200" b="1" dirty="0" smtClean="0">
              <a:latin typeface="Sassoon Infant Std" panose="020B0503020103030203" pitchFamily="34" charset="0"/>
            </a:endParaRPr>
          </a:p>
          <a:p>
            <a:r>
              <a:rPr lang="en-GB" sz="3200" b="1" dirty="0" smtClean="0">
                <a:latin typeface="Sassoon Infant Std" panose="020B0503020103030203" pitchFamily="34" charset="0"/>
              </a:rPr>
              <a:t>Phoneme-</a:t>
            </a:r>
            <a:r>
              <a:rPr lang="en-GB" sz="3200" dirty="0" smtClean="0">
                <a:latin typeface="Sassoon Infant Std" panose="020B0503020103030203" pitchFamily="34" charset="0"/>
              </a:rPr>
              <a:t> this is the sound e.g. c, m, </a:t>
            </a:r>
            <a:r>
              <a:rPr lang="en-GB" sz="3200" dirty="0" err="1" smtClean="0">
                <a:latin typeface="Sassoon Infant Std" panose="020B0503020103030203" pitchFamily="34" charset="0"/>
              </a:rPr>
              <a:t>ch</a:t>
            </a:r>
            <a:r>
              <a:rPr lang="en-GB" sz="3200" dirty="0" smtClean="0">
                <a:latin typeface="Sassoon Infant Std" panose="020B0503020103030203" pitchFamily="34" charset="0"/>
              </a:rPr>
              <a:t>, </a:t>
            </a:r>
            <a:r>
              <a:rPr lang="en-GB" sz="3200" dirty="0" err="1" smtClean="0">
                <a:latin typeface="Sassoon Infant Std" panose="020B0503020103030203" pitchFamily="34" charset="0"/>
              </a:rPr>
              <a:t>ou</a:t>
            </a:r>
            <a:r>
              <a:rPr lang="en-GB" sz="3200" dirty="0" smtClean="0">
                <a:latin typeface="Sassoon Infant Std" panose="020B0503020103030203" pitchFamily="34" charset="0"/>
              </a:rPr>
              <a:t>. There are 44 in our </a:t>
            </a: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English language.</a:t>
            </a:r>
          </a:p>
          <a:p>
            <a:endParaRPr lang="en-GB" sz="3200" dirty="0" smtClean="0">
              <a:latin typeface="Sassoon Infant Std" panose="020B0503020103030203" pitchFamily="34" charset="0"/>
            </a:endParaRPr>
          </a:p>
          <a:p>
            <a:r>
              <a:rPr lang="en-GB" sz="3200" b="1" dirty="0" smtClean="0">
                <a:latin typeface="Sassoon Infant Std" panose="020B0503020103030203" pitchFamily="34" charset="0"/>
              </a:rPr>
              <a:t>Grapheme-</a:t>
            </a:r>
            <a:r>
              <a:rPr lang="en-GB" sz="3200" dirty="0" smtClean="0">
                <a:latin typeface="Sassoon Infant Std" panose="020B0503020103030203" pitchFamily="34" charset="0"/>
              </a:rPr>
              <a:t> this is a way of writing down a sound. This may consist of </a:t>
            </a: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one or more letters e.g.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ie</a:t>
            </a:r>
            <a:r>
              <a:rPr lang="en-GB" sz="3200" dirty="0" smtClean="0">
                <a:latin typeface="Sassoon Infant Std" panose="020B0503020103030203" pitchFamily="34" charset="0"/>
              </a:rPr>
              <a:t> as in p</a:t>
            </a:r>
            <a:r>
              <a:rPr lang="en-GB" sz="3200" b="1" dirty="0" smtClean="0">
                <a:latin typeface="Sassoon Infant Std" panose="020B0503020103030203" pitchFamily="34" charset="0"/>
              </a:rPr>
              <a:t>ie</a:t>
            </a:r>
            <a:r>
              <a:rPr lang="en-GB" sz="3200" dirty="0" smtClean="0">
                <a:latin typeface="Sassoon Infant Std" panose="020B0503020103030203" pitchFamily="34" charset="0"/>
              </a:rPr>
              <a:t>, </a:t>
            </a:r>
            <a:r>
              <a:rPr lang="en-GB" sz="3200" b="1" dirty="0" err="1" smtClean="0">
                <a:latin typeface="Sassoon Infant Std" panose="020B0503020103030203" pitchFamily="34" charset="0"/>
              </a:rPr>
              <a:t>igh</a:t>
            </a:r>
            <a:r>
              <a:rPr lang="en-GB" sz="3200" dirty="0" smtClean="0">
                <a:latin typeface="Sassoon Infant Std" panose="020B0503020103030203" pitchFamily="34" charset="0"/>
              </a:rPr>
              <a:t> as in h</a:t>
            </a:r>
            <a:r>
              <a:rPr lang="en-GB" sz="3200" b="1" dirty="0" smtClean="0">
                <a:latin typeface="Sassoon Infant Std" panose="020B0503020103030203" pitchFamily="34" charset="0"/>
              </a:rPr>
              <a:t>igh</a:t>
            </a:r>
            <a:r>
              <a:rPr lang="en-GB" sz="3200" dirty="0" smtClean="0">
                <a:latin typeface="Sassoon Infant Std" panose="020B0503020103030203" pitchFamily="34" charset="0"/>
              </a:rPr>
              <a:t>.</a:t>
            </a:r>
          </a:p>
          <a:p>
            <a:endParaRPr lang="en-GB" sz="3200" dirty="0">
              <a:latin typeface="Sassoon Infant Std" panose="020B0503020103030203" pitchFamily="34" charset="0"/>
            </a:endParaRPr>
          </a:p>
          <a:p>
            <a:r>
              <a:rPr lang="en-GB" sz="3200" b="1" dirty="0" smtClean="0">
                <a:latin typeface="Sassoon Infant Std" panose="020B0503020103030203" pitchFamily="34" charset="0"/>
              </a:rPr>
              <a:t>Segment-</a:t>
            </a:r>
            <a:r>
              <a:rPr lang="en-GB" sz="3200" dirty="0" smtClean="0">
                <a:latin typeface="Sassoon Infant Std" panose="020B0503020103030203" pitchFamily="34" charset="0"/>
              </a:rPr>
              <a:t> this is when children pull words apart by saying the sounds </a:t>
            </a: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e.g. c-a-t    m-</a:t>
            </a:r>
            <a:r>
              <a:rPr lang="en-GB" sz="3200" dirty="0" err="1" smtClean="0">
                <a:latin typeface="Sassoon Infant Std" panose="020B0503020103030203" pitchFamily="34" charset="0"/>
              </a:rPr>
              <a:t>oo</a:t>
            </a:r>
            <a:r>
              <a:rPr lang="en-GB" sz="3200" dirty="0" smtClean="0">
                <a:latin typeface="Sassoon Infant Std" panose="020B0503020103030203" pitchFamily="34" charset="0"/>
              </a:rPr>
              <a:t>-n   f-</a:t>
            </a:r>
            <a:r>
              <a:rPr lang="en-GB" sz="3200" dirty="0" err="1" smtClean="0">
                <a:latin typeface="Sassoon Infant Std" panose="020B0503020103030203" pitchFamily="34" charset="0"/>
              </a:rPr>
              <a:t>ar</a:t>
            </a:r>
            <a:r>
              <a:rPr lang="en-GB" sz="3200" dirty="0" smtClean="0">
                <a:latin typeface="Sassoon Infant Std" panose="020B0503020103030203" pitchFamily="34" charset="0"/>
              </a:rPr>
              <a:t>-m-</a:t>
            </a:r>
            <a:r>
              <a:rPr lang="en-GB" sz="3200" dirty="0" err="1" smtClean="0">
                <a:latin typeface="Sassoon Infant Std" panose="020B0503020103030203" pitchFamily="34" charset="0"/>
              </a:rPr>
              <a:t>er</a:t>
            </a:r>
            <a:endParaRPr lang="en-GB" sz="3200" dirty="0" smtClean="0">
              <a:latin typeface="Sassoon Infant Std" panose="020B0503020103030203" pitchFamily="34" charset="0"/>
            </a:endParaRPr>
          </a:p>
          <a:p>
            <a:endParaRPr lang="en-GB" sz="3200" dirty="0">
              <a:latin typeface="Sassoon Infant Std" panose="020B0503020103030203" pitchFamily="34" charset="0"/>
            </a:endParaRPr>
          </a:p>
          <a:p>
            <a:endParaRPr lang="en-GB" sz="32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1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215205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4565" y="215205"/>
            <a:ext cx="80763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Terminology Continued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23201"/>
            <a:ext cx="11734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Sassoon Infant Std" panose="020B0503020103030203" pitchFamily="34" charset="0"/>
              </a:rPr>
              <a:t>Blend-</a:t>
            </a:r>
            <a:r>
              <a:rPr lang="en-GB" sz="3200" dirty="0">
                <a:latin typeface="Sassoon Infant Std" panose="020B0503020103030203" pitchFamily="34" charset="0"/>
              </a:rPr>
              <a:t> this is when sounds are put together to </a:t>
            </a:r>
            <a:endParaRPr lang="en-GB" sz="3200" dirty="0" smtClean="0">
              <a:latin typeface="Sassoon Infant Std" panose="020B0503020103030203" pitchFamily="34" charset="0"/>
            </a:endParaRP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make a </a:t>
            </a:r>
            <a:r>
              <a:rPr lang="en-GB" sz="3200" dirty="0">
                <a:latin typeface="Sassoon Infant Std" panose="020B0503020103030203" pitchFamily="34" charset="0"/>
              </a:rPr>
              <a:t>word</a:t>
            </a:r>
          </a:p>
          <a:p>
            <a:endParaRPr lang="en-GB" sz="3200" dirty="0">
              <a:latin typeface="Sassoon Infant Std" panose="020B0503020103030203" pitchFamily="34" charset="0"/>
            </a:endParaRPr>
          </a:p>
          <a:p>
            <a:r>
              <a:rPr lang="en-GB" sz="3200" b="1" dirty="0">
                <a:latin typeface="Sassoon Infant Std" panose="020B0503020103030203" pitchFamily="34" charset="0"/>
              </a:rPr>
              <a:t>Digraph- </a:t>
            </a:r>
            <a:r>
              <a:rPr lang="en-GB" sz="3200" dirty="0">
                <a:latin typeface="Sassoon Infant Std" panose="020B0503020103030203" pitchFamily="34" charset="0"/>
              </a:rPr>
              <a:t>a grapheme containing two letters that </a:t>
            </a:r>
            <a:endParaRPr lang="en-GB" sz="3200" dirty="0" smtClean="0">
              <a:latin typeface="Sassoon Infant Std" panose="020B0503020103030203" pitchFamily="34" charset="0"/>
            </a:endParaRP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make </a:t>
            </a:r>
            <a:r>
              <a:rPr lang="en-GB" sz="3200" dirty="0">
                <a:latin typeface="Sassoon Infant Std" panose="020B0503020103030203" pitchFamily="34" charset="0"/>
              </a:rPr>
              <a:t>one sound e.g. </a:t>
            </a:r>
            <a:r>
              <a:rPr lang="en-GB" sz="3200" dirty="0" err="1" smtClean="0">
                <a:latin typeface="Sassoon Infant Std" panose="020B0503020103030203" pitchFamily="34" charset="0"/>
              </a:rPr>
              <a:t>sh</a:t>
            </a:r>
            <a:r>
              <a:rPr lang="en-GB" sz="3200" dirty="0" smtClean="0">
                <a:latin typeface="Sassoon Infant Std" panose="020B0503020103030203" pitchFamily="34" charset="0"/>
              </a:rPr>
              <a:t>, </a:t>
            </a:r>
            <a:r>
              <a:rPr lang="en-GB" sz="3200" dirty="0" err="1" smtClean="0">
                <a:latin typeface="Sassoon Infant Std" panose="020B0503020103030203" pitchFamily="34" charset="0"/>
              </a:rPr>
              <a:t>th</a:t>
            </a:r>
            <a:r>
              <a:rPr lang="en-GB" sz="3200" dirty="0" smtClean="0">
                <a:latin typeface="Sassoon Infant Std" panose="020B0503020103030203" pitchFamily="34" charset="0"/>
              </a:rPr>
              <a:t> </a:t>
            </a:r>
            <a:r>
              <a:rPr lang="en-GB" sz="3200" dirty="0">
                <a:latin typeface="Sassoon Infant Std" panose="020B0503020103030203" pitchFamily="34" charset="0"/>
              </a:rPr>
              <a:t>or vowel digraphs </a:t>
            </a:r>
            <a:r>
              <a:rPr lang="en-GB" sz="3200" dirty="0" smtClean="0">
                <a:latin typeface="Sassoon Infant Std" panose="020B0503020103030203" pitchFamily="34" charset="0"/>
              </a:rPr>
              <a:t>such </a:t>
            </a:r>
            <a:r>
              <a:rPr lang="en-GB" sz="3200" dirty="0">
                <a:latin typeface="Sassoon Infant Std" panose="020B0503020103030203" pitchFamily="34" charset="0"/>
              </a:rPr>
              <a:t>as </a:t>
            </a:r>
            <a:r>
              <a:rPr lang="en-GB" sz="3200" dirty="0" err="1">
                <a:latin typeface="Sassoon Infant Std" panose="020B0503020103030203" pitchFamily="34" charset="0"/>
              </a:rPr>
              <a:t>oa</a:t>
            </a:r>
            <a:r>
              <a:rPr lang="en-GB" sz="3200" dirty="0">
                <a:latin typeface="Sassoon Infant Std" panose="020B0503020103030203" pitchFamily="34" charset="0"/>
              </a:rPr>
              <a:t>, </a:t>
            </a:r>
            <a:r>
              <a:rPr lang="en-GB" sz="3200" dirty="0" err="1">
                <a:latin typeface="Sassoon Infant Std" panose="020B0503020103030203" pitchFamily="34" charset="0"/>
              </a:rPr>
              <a:t>ee</a:t>
            </a:r>
            <a:endParaRPr lang="en-GB" sz="3200" dirty="0">
              <a:latin typeface="Sassoon Infant Std" panose="020B0503020103030203" pitchFamily="34" charset="0"/>
            </a:endParaRPr>
          </a:p>
          <a:p>
            <a:endParaRPr lang="en-GB" sz="3200" dirty="0">
              <a:latin typeface="Sassoon Infant Std" panose="020B0503020103030203" pitchFamily="34" charset="0"/>
            </a:endParaRPr>
          </a:p>
          <a:p>
            <a:r>
              <a:rPr lang="en-GB" sz="3200" b="1" dirty="0" err="1">
                <a:latin typeface="Sassoon Infant Std" panose="020B0503020103030203" pitchFamily="34" charset="0"/>
              </a:rPr>
              <a:t>Trigraph</a:t>
            </a:r>
            <a:r>
              <a:rPr lang="en-GB" sz="3200" b="1" dirty="0">
                <a:latin typeface="Sassoon Infant Std" panose="020B0503020103030203" pitchFamily="34" charset="0"/>
              </a:rPr>
              <a:t>-</a:t>
            </a:r>
            <a:r>
              <a:rPr lang="en-GB" sz="3200" dirty="0">
                <a:latin typeface="Sassoon Infant Std" panose="020B0503020103030203" pitchFamily="34" charset="0"/>
              </a:rPr>
              <a:t> a grapheme containing three letters that </a:t>
            </a:r>
            <a:r>
              <a:rPr lang="en-GB" sz="3200" dirty="0" smtClean="0">
                <a:latin typeface="Sassoon Infant Std" panose="020B0503020103030203" pitchFamily="34" charset="0"/>
              </a:rPr>
              <a:t>make </a:t>
            </a:r>
            <a:r>
              <a:rPr lang="en-GB" sz="3200" dirty="0">
                <a:latin typeface="Sassoon Infant Std" panose="020B0503020103030203" pitchFamily="34" charset="0"/>
              </a:rPr>
              <a:t>one sound e.g. </a:t>
            </a:r>
            <a:r>
              <a:rPr lang="en-GB" sz="3200" dirty="0" err="1" smtClean="0">
                <a:latin typeface="Sassoon Infant Std" panose="020B0503020103030203" pitchFamily="34" charset="0"/>
              </a:rPr>
              <a:t>igh</a:t>
            </a:r>
            <a:r>
              <a:rPr lang="en-GB" sz="3200" dirty="0" smtClean="0">
                <a:latin typeface="Sassoon Infant Std" panose="020B0503020103030203" pitchFamily="34" charset="0"/>
              </a:rPr>
              <a:t>, ear </a:t>
            </a:r>
            <a:r>
              <a:rPr lang="en-GB" sz="3200" dirty="0">
                <a:latin typeface="Sassoon Infant Std" panose="020B0503020103030203" pitchFamily="34" charset="0"/>
              </a:rPr>
              <a:t>and </a:t>
            </a:r>
            <a:r>
              <a:rPr lang="en-GB" sz="3200" dirty="0" smtClean="0">
                <a:latin typeface="Sassoon Infant Std" panose="020B0503020103030203" pitchFamily="34" charset="0"/>
              </a:rPr>
              <a:t>air</a:t>
            </a:r>
          </a:p>
          <a:p>
            <a:endParaRPr lang="en-GB" sz="3200" dirty="0">
              <a:latin typeface="Sassoon Infant Std" panose="020B0503020103030203" pitchFamily="34" charset="0"/>
            </a:endParaRPr>
          </a:p>
          <a:p>
            <a:r>
              <a:rPr lang="en-GB" sz="3200" b="1" dirty="0" smtClean="0">
                <a:latin typeface="Sassoon Infant Std" panose="020B0503020103030203" pitchFamily="34" charset="0"/>
              </a:rPr>
              <a:t>Split </a:t>
            </a:r>
            <a:r>
              <a:rPr lang="en-GB" sz="3200" b="1" dirty="0">
                <a:latin typeface="Sassoon Infant Std" panose="020B0503020103030203" pitchFamily="34" charset="0"/>
              </a:rPr>
              <a:t>d</a:t>
            </a:r>
            <a:r>
              <a:rPr lang="en-GB" sz="3200" b="1" dirty="0" smtClean="0">
                <a:latin typeface="Sassoon Infant Std" panose="020B0503020103030203" pitchFamily="34" charset="0"/>
              </a:rPr>
              <a:t>igraph- </a:t>
            </a:r>
            <a:r>
              <a:rPr lang="en-GB" sz="3200" dirty="0" smtClean="0">
                <a:latin typeface="Sassoon Infant Std" panose="020B0503020103030203" pitchFamily="34" charset="0"/>
              </a:rPr>
              <a:t>when a vowel digraph is split by a consonant</a:t>
            </a:r>
          </a:p>
          <a:p>
            <a:r>
              <a:rPr lang="en-GB" sz="3200" dirty="0" smtClean="0">
                <a:latin typeface="Sassoon Infant Std" panose="020B0503020103030203" pitchFamily="34" charset="0"/>
              </a:rPr>
              <a:t>e.g. </a:t>
            </a:r>
            <a:r>
              <a:rPr lang="en-GB" sz="3200" dirty="0" err="1" smtClean="0">
                <a:latin typeface="Sassoon Infant Std" panose="020B0503020103030203" pitchFamily="34" charset="0"/>
              </a:rPr>
              <a:t>a_e</a:t>
            </a:r>
            <a:r>
              <a:rPr lang="en-GB" sz="3200" dirty="0" smtClean="0">
                <a:latin typeface="Sassoon Infant Std" panose="020B0503020103030203" pitchFamily="34" charset="0"/>
              </a:rPr>
              <a:t>  la</a:t>
            </a:r>
            <a:r>
              <a:rPr lang="en-GB" sz="3200" u="sng" dirty="0" smtClean="0">
                <a:latin typeface="Sassoon Infant Std" panose="020B0503020103030203" pitchFamily="34" charset="0"/>
              </a:rPr>
              <a:t>k</a:t>
            </a:r>
            <a:r>
              <a:rPr lang="en-GB" sz="3200" dirty="0" smtClean="0">
                <a:latin typeface="Sassoon Infant Std" panose="020B0503020103030203" pitchFamily="34" charset="0"/>
              </a:rPr>
              <a:t>e   or   </a:t>
            </a:r>
            <a:r>
              <a:rPr lang="en-GB" sz="3200" dirty="0" err="1" smtClean="0">
                <a:latin typeface="Sassoon Infant Std" panose="020B0503020103030203" pitchFamily="34" charset="0"/>
              </a:rPr>
              <a:t>i_e</a:t>
            </a:r>
            <a:r>
              <a:rPr lang="en-GB" sz="3200" dirty="0" smtClean="0">
                <a:latin typeface="Sassoon Infant Std" panose="020B0503020103030203" pitchFamily="34" charset="0"/>
              </a:rPr>
              <a:t>  bi</a:t>
            </a:r>
            <a:r>
              <a:rPr lang="en-GB" sz="3200" u="sng" dirty="0" smtClean="0">
                <a:latin typeface="Sassoon Infant Std" panose="020B0503020103030203" pitchFamily="34" charset="0"/>
              </a:rPr>
              <a:t>k</a:t>
            </a:r>
            <a:r>
              <a:rPr lang="en-GB" sz="3200" dirty="0" smtClean="0">
                <a:latin typeface="Sassoon Infant Std" panose="020B0503020103030203" pitchFamily="34" charset="0"/>
              </a:rPr>
              <a:t>e </a:t>
            </a:r>
            <a:endParaRPr lang="en-GB" sz="3200" dirty="0">
              <a:latin typeface="Sassoon Infant Std" panose="020B0503020103030203" pitchFamily="34" charset="0"/>
            </a:endParaRPr>
          </a:p>
          <a:p>
            <a:endParaRPr lang="en-GB" dirty="0"/>
          </a:p>
        </p:txBody>
      </p:sp>
      <p:sp>
        <p:nvSpPr>
          <p:cNvPr id="4" name="Arc 3"/>
          <p:cNvSpPr/>
          <p:nvPr/>
        </p:nvSpPr>
        <p:spPr>
          <a:xfrm rot="7839802">
            <a:off x="2154296" y="6162019"/>
            <a:ext cx="558800" cy="61690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 rot="7839802">
            <a:off x="4610511" y="6162018"/>
            <a:ext cx="558800" cy="61690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4965700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63465" y="0"/>
            <a:ext cx="502413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Phonic sounds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787400"/>
            <a:ext cx="119507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Sassoon Infant Std" panose="020B0503020103030203" pitchFamily="34" charset="0"/>
              </a:rPr>
              <a:t>s a t p</a:t>
            </a:r>
          </a:p>
          <a:p>
            <a:r>
              <a:rPr lang="en-GB" sz="4400" dirty="0" err="1" smtClean="0">
                <a:latin typeface="Sassoon Infant Std" panose="020B0503020103030203" pitchFamily="34" charset="0"/>
              </a:rPr>
              <a:t>i</a:t>
            </a:r>
            <a:r>
              <a:rPr lang="en-GB" sz="4400" dirty="0" smtClean="0">
                <a:latin typeface="Sassoon Infant Std" panose="020B0503020103030203" pitchFamily="34" charset="0"/>
              </a:rPr>
              <a:t> n m d </a:t>
            </a:r>
          </a:p>
          <a:p>
            <a:r>
              <a:rPr lang="en-GB" sz="4400" dirty="0">
                <a:latin typeface="Sassoon Infant Std" panose="020B0503020103030203" pitchFamily="34" charset="0"/>
              </a:rPr>
              <a:t>g</a:t>
            </a:r>
            <a:r>
              <a:rPr lang="en-GB" sz="4400" dirty="0" smtClean="0">
                <a:latin typeface="Sassoon Infant Std" panose="020B0503020103030203" pitchFamily="34" charset="0"/>
              </a:rPr>
              <a:t> o c k </a:t>
            </a:r>
          </a:p>
          <a:p>
            <a:r>
              <a:rPr lang="en-GB" sz="4400" dirty="0" err="1">
                <a:latin typeface="Sassoon Infant Std" panose="020B0503020103030203" pitchFamily="34" charset="0"/>
              </a:rPr>
              <a:t>c</a:t>
            </a:r>
            <a:r>
              <a:rPr lang="en-GB" sz="4400" dirty="0" err="1" smtClean="0">
                <a:latin typeface="Sassoon Infant Std" panose="020B0503020103030203" pitchFamily="34" charset="0"/>
              </a:rPr>
              <a:t>k</a:t>
            </a:r>
            <a:r>
              <a:rPr lang="en-GB" sz="4400" dirty="0" smtClean="0">
                <a:latin typeface="Sassoon Infant Std" panose="020B0503020103030203" pitchFamily="34" charset="0"/>
              </a:rPr>
              <a:t> e u r</a:t>
            </a:r>
          </a:p>
          <a:p>
            <a:r>
              <a:rPr lang="en-GB" sz="4400" dirty="0">
                <a:latin typeface="Sassoon Infant Std" panose="020B0503020103030203" pitchFamily="34" charset="0"/>
              </a:rPr>
              <a:t>h</a:t>
            </a:r>
            <a:r>
              <a:rPr lang="en-GB" sz="4400" dirty="0" smtClean="0">
                <a:latin typeface="Sassoon Infant Std" panose="020B0503020103030203" pitchFamily="34" charset="0"/>
              </a:rPr>
              <a:t> b f </a:t>
            </a:r>
            <a:r>
              <a:rPr lang="en-GB" sz="4400" dirty="0" err="1" smtClean="0">
                <a:latin typeface="Sassoon Infant Std" panose="020B0503020103030203" pitchFamily="34" charset="0"/>
              </a:rPr>
              <a:t>ff</a:t>
            </a:r>
            <a:r>
              <a:rPr lang="en-GB" sz="4400" dirty="0" smtClean="0">
                <a:latin typeface="Sassoon Infant Std" panose="020B0503020103030203" pitchFamily="34" charset="0"/>
              </a:rPr>
              <a:t> l </a:t>
            </a:r>
            <a:r>
              <a:rPr lang="en-GB" sz="4400" dirty="0" err="1" smtClean="0">
                <a:latin typeface="Sassoon Infant Std" panose="020B0503020103030203" pitchFamily="34" charset="0"/>
              </a:rPr>
              <a:t>ll</a:t>
            </a:r>
            <a:r>
              <a:rPr lang="en-GB" sz="4400" dirty="0" smtClean="0">
                <a:latin typeface="Sassoon Infant Std" panose="020B0503020103030203" pitchFamily="34" charset="0"/>
              </a:rPr>
              <a:t> s </a:t>
            </a:r>
            <a:r>
              <a:rPr lang="en-GB" sz="4400" dirty="0" err="1" smtClean="0">
                <a:latin typeface="Sassoon Infant Std" panose="020B0503020103030203" pitchFamily="34" charset="0"/>
              </a:rPr>
              <a:t>ss</a:t>
            </a:r>
            <a:endParaRPr lang="en-GB" sz="4400" dirty="0" smtClean="0">
              <a:latin typeface="Sassoon Infant Std" panose="020B0503020103030203" pitchFamily="34" charset="0"/>
            </a:endParaRPr>
          </a:p>
          <a:p>
            <a:r>
              <a:rPr lang="en-GB" sz="4400" dirty="0" smtClean="0">
                <a:latin typeface="Sassoon Infant Std" panose="020B0503020103030203" pitchFamily="34" charset="0"/>
              </a:rPr>
              <a:t>j v w x</a:t>
            </a:r>
          </a:p>
          <a:p>
            <a:r>
              <a:rPr lang="en-GB" sz="4400" dirty="0">
                <a:latin typeface="Sassoon Infant Std" panose="020B0503020103030203" pitchFamily="34" charset="0"/>
              </a:rPr>
              <a:t>y</a:t>
            </a:r>
            <a:r>
              <a:rPr lang="en-GB" sz="4400" dirty="0" smtClean="0">
                <a:latin typeface="Sassoon Infant Std" panose="020B0503020103030203" pitchFamily="34" charset="0"/>
              </a:rPr>
              <a:t> z </a:t>
            </a:r>
            <a:r>
              <a:rPr lang="en-GB" sz="4400" dirty="0" err="1" smtClean="0">
                <a:latin typeface="Sassoon Infant Std" panose="020B0503020103030203" pitchFamily="34" charset="0"/>
              </a:rPr>
              <a:t>zz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qu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</a:p>
          <a:p>
            <a:r>
              <a:rPr lang="en-GB" sz="4400" dirty="0" err="1">
                <a:latin typeface="Sassoon Infant Std" panose="020B0503020103030203" pitchFamily="34" charset="0"/>
              </a:rPr>
              <a:t>c</a:t>
            </a:r>
            <a:r>
              <a:rPr lang="en-GB" sz="4400" dirty="0" err="1" smtClean="0">
                <a:latin typeface="Sassoon Infant Std" panose="020B0503020103030203" pitchFamily="34" charset="0"/>
              </a:rPr>
              <a:t>h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sh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th</a:t>
            </a:r>
            <a:r>
              <a:rPr lang="en-GB" sz="4400" dirty="0" smtClean="0">
                <a:latin typeface="Sassoon Infant Std" panose="020B0503020103030203" pitchFamily="34" charset="0"/>
              </a:rPr>
              <a:t> ng</a:t>
            </a:r>
          </a:p>
          <a:p>
            <a:r>
              <a:rPr lang="en-GB" sz="4400" dirty="0" err="1">
                <a:latin typeface="Sassoon Infant Std" panose="020B0503020103030203" pitchFamily="34" charset="0"/>
              </a:rPr>
              <a:t>a</a:t>
            </a:r>
            <a:r>
              <a:rPr lang="en-GB" sz="4400" dirty="0" err="1" smtClean="0">
                <a:latin typeface="Sassoon Infant Std" panose="020B0503020103030203" pitchFamily="34" charset="0"/>
              </a:rPr>
              <a:t>i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ee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igh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oa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oo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ar</a:t>
            </a:r>
            <a:r>
              <a:rPr lang="en-GB" sz="4400" dirty="0" smtClean="0">
                <a:latin typeface="Sassoon Infant Std" panose="020B0503020103030203" pitchFamily="34" charset="0"/>
              </a:rPr>
              <a:t> or </a:t>
            </a:r>
            <a:r>
              <a:rPr lang="en-GB" sz="4400" dirty="0" err="1" smtClean="0">
                <a:latin typeface="Sassoon Infant Std" panose="020B0503020103030203" pitchFamily="34" charset="0"/>
              </a:rPr>
              <a:t>ur</a:t>
            </a:r>
            <a:r>
              <a:rPr lang="en-GB" sz="4400" dirty="0" smtClean="0">
                <a:latin typeface="Sassoon Infant Std" panose="020B0503020103030203" pitchFamily="34" charset="0"/>
              </a:rPr>
              <a:t> ow oi ear air </a:t>
            </a:r>
            <a:r>
              <a:rPr lang="en-GB" sz="4400" dirty="0" err="1" smtClean="0">
                <a:latin typeface="Sassoon Infant Std" panose="020B0503020103030203" pitchFamily="34" charset="0"/>
              </a:rPr>
              <a:t>ure</a:t>
            </a:r>
            <a:r>
              <a:rPr lang="en-GB" sz="4400" dirty="0" smtClean="0">
                <a:latin typeface="Sassoon Infant Std" panose="020B0503020103030203" pitchFamily="34" charset="0"/>
              </a:rPr>
              <a:t> </a:t>
            </a:r>
            <a:r>
              <a:rPr lang="en-GB" sz="4400" dirty="0" err="1" smtClean="0">
                <a:latin typeface="Sassoon Infant Std" panose="020B0503020103030203" pitchFamily="34" charset="0"/>
              </a:rPr>
              <a:t>er</a:t>
            </a:r>
            <a:endParaRPr lang="en-GB" sz="4400" dirty="0" smtClean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9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4965700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14287" y="215900"/>
            <a:ext cx="42620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Pure sounds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7400" y="1569641"/>
            <a:ext cx="98171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Sassoon Infant Std" panose="020B0503020103030203" pitchFamily="34" charset="0"/>
              </a:rPr>
              <a:t>It is vital that sounds are pronounced in a pure way. For example ‘f’ not ‘</a:t>
            </a:r>
            <a:r>
              <a:rPr lang="en-GB" sz="4000" dirty="0" err="1" smtClean="0">
                <a:latin typeface="Sassoon Infant Std" panose="020B0503020103030203" pitchFamily="34" charset="0"/>
              </a:rPr>
              <a:t>fuh</a:t>
            </a:r>
            <a:r>
              <a:rPr lang="en-GB" sz="4000" dirty="0" smtClean="0">
                <a:latin typeface="Sassoon Infant Std" panose="020B0503020103030203" pitchFamily="34" charset="0"/>
              </a:rPr>
              <a:t>’ and ‘s’ not ‘</a:t>
            </a:r>
            <a:r>
              <a:rPr lang="en-GB" sz="4000" dirty="0" err="1" smtClean="0">
                <a:latin typeface="Sassoon Infant Std" panose="020B0503020103030203" pitchFamily="34" charset="0"/>
              </a:rPr>
              <a:t>suh</a:t>
            </a:r>
            <a:r>
              <a:rPr lang="en-GB" sz="4000" dirty="0" smtClean="0">
                <a:latin typeface="Sassoon Infant Std" panose="020B0503020103030203" pitchFamily="34" charset="0"/>
              </a:rPr>
              <a:t>’. The reason for this is so that children can segment and blend correctly and do not add extra sounds when reading.</a:t>
            </a:r>
          </a:p>
          <a:p>
            <a:endParaRPr lang="en-GB" sz="4000" dirty="0">
              <a:latin typeface="Sassoon Infant Std" panose="020B0503020103030203" pitchFamily="34" charset="0"/>
            </a:endParaRPr>
          </a:p>
          <a:p>
            <a:r>
              <a:rPr lang="en-GB" sz="4000" dirty="0" smtClean="0">
                <a:latin typeface="Sassoon Infant Std" panose="020B0503020103030203" pitchFamily="34" charset="0"/>
              </a:rPr>
              <a:t>e.g.   b-a-t-u instead of b-a-t</a:t>
            </a:r>
            <a:endParaRPr lang="en-GB" sz="3600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5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0"/>
            <a:ext cx="2318206" cy="18923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794" y="4965700"/>
            <a:ext cx="2318206" cy="1892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14287" y="215900"/>
            <a:ext cx="480772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 Infant Std" panose="020B0503020103030203" pitchFamily="34" charset="0"/>
              </a:rPr>
              <a:t>Phonics video</a:t>
            </a:r>
            <a:endParaRPr lang="en-GB" sz="6600" dirty="0">
              <a:solidFill>
                <a:srgbClr val="FF0000"/>
              </a:solidFill>
              <a:latin typeface="Sassoon Infant Std" panose="020B0503020103030203" pitchFamily="34" charset="0"/>
            </a:endParaRPr>
          </a:p>
        </p:txBody>
      </p:sp>
      <p:pic>
        <p:nvPicPr>
          <p:cNvPr id="3" name="BqhXUW_v-1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375230" y="1523325"/>
            <a:ext cx="6642100" cy="418068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96332" y="6058786"/>
            <a:ext cx="4999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https://www.youtube.com/watch?v=BqhXUW_v-1s</a:t>
            </a:r>
          </a:p>
        </p:txBody>
      </p:sp>
    </p:spTree>
    <p:extLst>
      <p:ext uri="{BB962C8B-B14F-4D97-AF65-F5344CB8AC3E}">
        <p14:creationId xmlns:p14="http://schemas.microsoft.com/office/powerpoint/2010/main" val="20804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685</Words>
  <Application>Microsoft Office PowerPoint</Application>
  <PresentationFormat>Widescreen</PresentationFormat>
  <Paragraphs>116</Paragraphs>
  <Slides>20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2016</dc:creator>
  <cp:lastModifiedBy>Office 2016</cp:lastModifiedBy>
  <cp:revision>26</cp:revision>
  <cp:lastPrinted>2017-11-14T16:48:07Z</cp:lastPrinted>
  <dcterms:created xsi:type="dcterms:W3CDTF">2017-11-10T22:11:52Z</dcterms:created>
  <dcterms:modified xsi:type="dcterms:W3CDTF">2019-10-11T11:13:57Z</dcterms:modified>
</cp:coreProperties>
</file>