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9"/>
  </p:notesMasterIdLst>
  <p:sldIdLst>
    <p:sldId id="256" r:id="rId2"/>
    <p:sldId id="257" r:id="rId3"/>
    <p:sldId id="258" r:id="rId4"/>
    <p:sldId id="259" r:id="rId5"/>
    <p:sldId id="260" r:id="rId6"/>
    <p:sldId id="261" r:id="rId7"/>
    <p:sldId id="263" r:id="rId8"/>
    <p:sldId id="262" r:id="rId9"/>
    <p:sldId id="264" r:id="rId10"/>
    <p:sldId id="265" r:id="rId11"/>
    <p:sldId id="266" r:id="rId12"/>
    <p:sldId id="268" r:id="rId13"/>
    <p:sldId id="267" r:id="rId14"/>
    <p:sldId id="269" r:id="rId15"/>
    <p:sldId id="270" r:id="rId16"/>
    <p:sldId id="271"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43" autoAdjust="0"/>
  </p:normalViewPr>
  <p:slideViewPr>
    <p:cSldViewPr snapToGrid="0">
      <p:cViewPr varScale="1">
        <p:scale>
          <a:sx n="69" d="100"/>
          <a:sy n="69" d="100"/>
        </p:scale>
        <p:origin x="14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F10475-F334-48B2-AFD0-4216E786EF65}" type="datetimeFigureOut">
              <a:rPr lang="en-GB" smtClean="0"/>
              <a:t>03/05/2018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3B27F1-8FE3-4D2E-A61F-0FA6493D354D}" type="slidenum">
              <a:rPr lang="en-GB" smtClean="0"/>
              <a:t>‹#›</a:t>
            </a:fld>
            <a:endParaRPr lang="en-GB"/>
          </a:p>
        </p:txBody>
      </p:sp>
    </p:spTree>
    <p:extLst>
      <p:ext uri="{BB962C8B-B14F-4D97-AF65-F5344CB8AC3E}">
        <p14:creationId xmlns:p14="http://schemas.microsoft.com/office/powerpoint/2010/main" val="3001664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had incidences of children messaging and </a:t>
            </a:r>
            <a:r>
              <a:rPr lang="en-GB" dirty="0" err="1" smtClean="0"/>
              <a:t>facetiming</a:t>
            </a:r>
            <a:r>
              <a:rPr lang="en-GB" dirty="0" smtClean="0"/>
              <a:t> each other</a:t>
            </a:r>
            <a:r>
              <a:rPr lang="en-GB" baseline="0" dirty="0" smtClean="0"/>
              <a:t> at 1 or 2 am – some children complain of being too tired for school and when asked why, some say that they were up late watching </a:t>
            </a:r>
            <a:r>
              <a:rPr lang="en-GB" baseline="0" dirty="0" err="1" smtClean="0"/>
              <a:t>youtube</a:t>
            </a:r>
            <a:r>
              <a:rPr lang="en-GB" baseline="0" dirty="0" smtClean="0"/>
              <a:t> videos etc.</a:t>
            </a:r>
            <a:endParaRPr lang="en-GB" dirty="0"/>
          </a:p>
        </p:txBody>
      </p:sp>
      <p:sp>
        <p:nvSpPr>
          <p:cNvPr id="4" name="Slide Number Placeholder 3"/>
          <p:cNvSpPr>
            <a:spLocks noGrp="1"/>
          </p:cNvSpPr>
          <p:nvPr>
            <p:ph type="sldNum" sz="quarter" idx="10"/>
          </p:nvPr>
        </p:nvSpPr>
        <p:spPr/>
        <p:txBody>
          <a:bodyPr/>
          <a:lstStyle/>
          <a:p>
            <a:fld id="{743B27F1-8FE3-4D2E-A61F-0FA6493D354D}" type="slidenum">
              <a:rPr lang="en-GB" smtClean="0"/>
              <a:t>6</a:t>
            </a:fld>
            <a:endParaRPr lang="en-GB"/>
          </a:p>
        </p:txBody>
      </p:sp>
    </p:spTree>
    <p:extLst>
      <p:ext uri="{BB962C8B-B14F-4D97-AF65-F5344CB8AC3E}">
        <p14:creationId xmlns:p14="http://schemas.microsoft.com/office/powerpoint/2010/main" val="3737833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Gill Sans MT" panose="020B0502020104020203" pitchFamily="34" charset="0"/>
              </a:rPr>
              <a:t>The level of exposure to risk and likelihood of harm taking place depends on access to technologies, levels of education, age and maturity, levels of protective support from adults.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Gill Sans MT" panose="020B0502020104020203" pitchFamily="34" charset="0"/>
              </a:rPr>
              <a:t>If we can talk to our children</a:t>
            </a:r>
            <a:r>
              <a:rPr lang="en-GB" baseline="0" dirty="0" smtClean="0">
                <a:latin typeface="Gill Sans MT" panose="020B0502020104020203" pitchFamily="34" charset="0"/>
              </a:rPr>
              <a:t> about risks online, and equip them with the knowledge of what to do and how to behave it will be far less likely that they will experience harm. </a:t>
            </a:r>
            <a:endParaRPr lang="en-GB" dirty="0" smtClean="0">
              <a:latin typeface="Gill Sans MT" panose="020B0502020104020203" pitchFamily="34" charset="0"/>
            </a:endParaRPr>
          </a:p>
          <a:p>
            <a:endParaRPr lang="en-GB" dirty="0"/>
          </a:p>
        </p:txBody>
      </p:sp>
      <p:sp>
        <p:nvSpPr>
          <p:cNvPr id="4" name="Slide Number Placeholder 3"/>
          <p:cNvSpPr>
            <a:spLocks noGrp="1"/>
          </p:cNvSpPr>
          <p:nvPr>
            <p:ph type="sldNum" sz="quarter" idx="10"/>
          </p:nvPr>
        </p:nvSpPr>
        <p:spPr/>
        <p:txBody>
          <a:bodyPr/>
          <a:lstStyle/>
          <a:p>
            <a:fld id="{743B27F1-8FE3-4D2E-A61F-0FA6493D354D}" type="slidenum">
              <a:rPr lang="en-GB" smtClean="0"/>
              <a:t>7</a:t>
            </a:fld>
            <a:endParaRPr lang="en-GB"/>
          </a:p>
        </p:txBody>
      </p:sp>
    </p:spTree>
    <p:extLst>
      <p:ext uri="{BB962C8B-B14F-4D97-AF65-F5344CB8AC3E}">
        <p14:creationId xmlns:p14="http://schemas.microsoft.com/office/powerpoint/2010/main" val="1746281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Children are sometimes presented with risks online but they are not always easy to identify because the environment is less familiar, social cues are less obvious and the same safeguards don’t exist.  As adults, when we find these risks harder to decipher we aren’t able to protect children in the same way as we would in the offline world.</a:t>
            </a:r>
          </a:p>
          <a:p>
            <a:endParaRPr lang="en-GB" dirty="0"/>
          </a:p>
        </p:txBody>
      </p:sp>
      <p:sp>
        <p:nvSpPr>
          <p:cNvPr id="4" name="Slide Number Placeholder 3"/>
          <p:cNvSpPr>
            <a:spLocks noGrp="1"/>
          </p:cNvSpPr>
          <p:nvPr>
            <p:ph type="sldNum" sz="quarter" idx="10"/>
          </p:nvPr>
        </p:nvSpPr>
        <p:spPr/>
        <p:txBody>
          <a:bodyPr/>
          <a:lstStyle/>
          <a:p>
            <a:fld id="{743B27F1-8FE3-4D2E-A61F-0FA6493D354D}" type="slidenum">
              <a:rPr lang="en-GB" smtClean="0"/>
              <a:t>8</a:t>
            </a:fld>
            <a:endParaRPr lang="en-GB"/>
          </a:p>
        </p:txBody>
      </p:sp>
    </p:spTree>
    <p:extLst>
      <p:ext uri="{BB962C8B-B14F-4D97-AF65-F5344CB8AC3E}">
        <p14:creationId xmlns:p14="http://schemas.microsoft.com/office/powerpoint/2010/main" val="3891254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Recently completed an</a:t>
            </a:r>
            <a:r>
              <a:rPr lang="en-GB" baseline="0" dirty="0" smtClean="0"/>
              <a:t> e-safety course delivered by the NSPCC and CEOP. They explained the main risks faced by children are:</a:t>
            </a:r>
          </a:p>
          <a:p>
            <a:pPr marL="171450" indent="-171450">
              <a:buFontTx/>
              <a:buChar char="-"/>
            </a:pPr>
            <a:r>
              <a:rPr lang="en-GB" baseline="0" dirty="0" smtClean="0"/>
              <a:t>Pornography – most don’t seek it out and most will be blocked if you set filters but nothing is 100% perfect. Children will be more likely to seek it out as they are older.</a:t>
            </a:r>
          </a:p>
          <a:p>
            <a:pPr marL="171450" indent="-171450">
              <a:buFontTx/>
              <a:buChar char="-"/>
            </a:pPr>
            <a:r>
              <a:rPr lang="en-GB" baseline="0" dirty="0" smtClean="0"/>
              <a:t>Violent content is most often viewed in games – 8 of the most popular games played by Deanery children are rated 18.</a:t>
            </a:r>
          </a:p>
          <a:p>
            <a:pPr marL="171450" indent="-171450">
              <a:buFontTx/>
              <a:buChar char="-"/>
            </a:pPr>
            <a:r>
              <a:rPr lang="en-GB" baseline="0" dirty="0" smtClean="0"/>
              <a:t>Extreme websites – children are more at risk in secondary school but children are befriended and encouraged to harm themselves.</a:t>
            </a:r>
          </a:p>
          <a:p>
            <a:pPr marL="171450" indent="-171450">
              <a:buFontTx/>
              <a:buChar char="-"/>
            </a:pPr>
            <a:r>
              <a:rPr lang="en-GB" baseline="0" dirty="0" smtClean="0"/>
              <a:t>Sexting is defined as when children share nude or nearly nude images of themselves or others or they message others with sexual content. If they share images of under 18 year olds, even of themselves they would be breaking the law. If it is with malicious intent they could face criminal proceedings as part of the Protection of Children Act 1978.</a:t>
            </a:r>
          </a:p>
          <a:p>
            <a:pPr marL="171450" indent="-171450">
              <a:buFontTx/>
              <a:buChar char="-"/>
            </a:pPr>
            <a:r>
              <a:rPr lang="en-GB" baseline="0" dirty="0" smtClean="0"/>
              <a:t>Sexual abuse can be contact or non contact – children are encouraged to take images or videos of themselves and send them to others, they can then be used as blackmail. Meet ups.</a:t>
            </a:r>
          </a:p>
          <a:p>
            <a:pPr marL="171450" indent="-171450">
              <a:buFontTx/>
              <a:buChar char="-"/>
            </a:pPr>
            <a:r>
              <a:rPr lang="en-GB" baseline="0" dirty="0" smtClean="0"/>
              <a:t>Online bullying most frequent – fall outs, children impersonate each other, send anonymous messages etc. </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743B27F1-8FE3-4D2E-A61F-0FA6493D354D}" type="slidenum">
              <a:rPr lang="en-GB" smtClean="0"/>
              <a:t>9</a:t>
            </a:fld>
            <a:endParaRPr lang="en-GB"/>
          </a:p>
        </p:txBody>
      </p:sp>
    </p:spTree>
    <p:extLst>
      <p:ext uri="{BB962C8B-B14F-4D97-AF65-F5344CB8AC3E}">
        <p14:creationId xmlns:p14="http://schemas.microsoft.com/office/powerpoint/2010/main" val="401690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PCSO Florence</a:t>
            </a:r>
            <a:r>
              <a:rPr lang="en-GB" baseline="0" dirty="0" smtClean="0"/>
              <a:t> from the Change team will be coming in to deliver e-safety workshops to Y1-Y6 at the end of June. </a:t>
            </a:r>
          </a:p>
          <a:p>
            <a:r>
              <a:rPr lang="en-GB" baseline="0" dirty="0" smtClean="0"/>
              <a:t>He is going to talk you through what he will go through with the children now and will be around for questions at the end. </a:t>
            </a:r>
            <a:endParaRPr lang="en-GB" dirty="0"/>
          </a:p>
        </p:txBody>
      </p:sp>
      <p:sp>
        <p:nvSpPr>
          <p:cNvPr id="4" name="Slide Number Placeholder 3"/>
          <p:cNvSpPr>
            <a:spLocks noGrp="1"/>
          </p:cNvSpPr>
          <p:nvPr>
            <p:ph type="sldNum" sz="quarter" idx="10"/>
          </p:nvPr>
        </p:nvSpPr>
        <p:spPr/>
        <p:txBody>
          <a:bodyPr/>
          <a:lstStyle/>
          <a:p>
            <a:fld id="{743B27F1-8FE3-4D2E-A61F-0FA6493D354D}" type="slidenum">
              <a:rPr lang="en-GB" smtClean="0"/>
              <a:t>11</a:t>
            </a:fld>
            <a:endParaRPr lang="en-GB"/>
          </a:p>
        </p:txBody>
      </p:sp>
    </p:spTree>
    <p:extLst>
      <p:ext uri="{BB962C8B-B14F-4D97-AF65-F5344CB8AC3E}">
        <p14:creationId xmlns:p14="http://schemas.microsoft.com/office/powerpoint/2010/main" val="358885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dirty="0" smtClean="0"/>
              <a:t> As children get older they use social media multiple times a day and for some it dominates their day.</a:t>
            </a:r>
          </a:p>
          <a:p>
            <a:pPr>
              <a:buFont typeface="Arial" panose="020B0604020202020204" pitchFamily="34" charset="0"/>
              <a:buChar char="•"/>
            </a:pPr>
            <a:r>
              <a:rPr lang="en-GB" dirty="0" smtClean="0"/>
              <a:t>They enjoy keeping in touch, sharing media and supporting each other.</a:t>
            </a:r>
          </a:p>
          <a:p>
            <a:pPr>
              <a:buFont typeface="Arial" panose="020B0604020202020204" pitchFamily="34" charset="0"/>
              <a:buChar char="•"/>
            </a:pPr>
            <a:r>
              <a:rPr lang="en-GB" dirty="0" smtClean="0"/>
              <a:t> ‘</a:t>
            </a:r>
            <a:r>
              <a:rPr lang="en-GB" dirty="0" err="1" smtClean="0"/>
              <a:t>Sharenting</a:t>
            </a:r>
            <a:r>
              <a:rPr lang="en-GB" dirty="0" smtClean="0"/>
              <a:t>’ – many children feel uncomfortable and bothered by parents posting pictures of them on social media and felt they could do little to stop it.</a:t>
            </a:r>
          </a:p>
          <a:p>
            <a:pPr>
              <a:buFont typeface="Arial" panose="020B0604020202020204" pitchFamily="34" charset="0"/>
              <a:buChar char="•"/>
            </a:pPr>
            <a:r>
              <a:rPr lang="en-GB" dirty="0" smtClean="0"/>
              <a:t> Children more likely to see mean comments from others. Confusion around ‘blurring’ of jokes posted publicly.</a:t>
            </a:r>
          </a:p>
          <a:p>
            <a:pPr>
              <a:buFont typeface="Arial" panose="020B0604020202020204" pitchFamily="34" charset="0"/>
              <a:buChar char="•"/>
            </a:pPr>
            <a:r>
              <a:rPr lang="en-GB" dirty="0" smtClean="0"/>
              <a:t> Children torn between staying authentic but also wanting to fit in – wanting to look cool and post pictures that people will like.</a:t>
            </a:r>
          </a:p>
          <a:p>
            <a:pPr>
              <a:buFont typeface="Arial" panose="020B0604020202020204" pitchFamily="34" charset="0"/>
              <a:buChar char="•"/>
            </a:pPr>
            <a:r>
              <a:rPr lang="en-GB" dirty="0" smtClean="0"/>
              <a:t> Following celebrities – unattainable lifestyle comparisons. </a:t>
            </a:r>
          </a:p>
          <a:p>
            <a:pPr>
              <a:buFont typeface="Arial" panose="020B0604020202020204" pitchFamily="34" charset="0"/>
              <a:buChar char="•"/>
            </a:pPr>
            <a:r>
              <a:rPr lang="en-GB" dirty="0" smtClean="0"/>
              <a:t> If children aren’t resilient</a:t>
            </a:r>
            <a:r>
              <a:rPr lang="en-GB" baseline="0" dirty="0" smtClean="0"/>
              <a:t> – social media can have a detrimental effect.</a:t>
            </a:r>
            <a:endParaRPr lang="en-GB" dirty="0" smtClean="0"/>
          </a:p>
          <a:p>
            <a:endParaRPr lang="en-GB" dirty="0"/>
          </a:p>
        </p:txBody>
      </p:sp>
      <p:sp>
        <p:nvSpPr>
          <p:cNvPr id="4" name="Slide Number Placeholder 3"/>
          <p:cNvSpPr>
            <a:spLocks noGrp="1"/>
          </p:cNvSpPr>
          <p:nvPr>
            <p:ph type="sldNum" sz="quarter" idx="10"/>
          </p:nvPr>
        </p:nvSpPr>
        <p:spPr/>
        <p:txBody>
          <a:bodyPr/>
          <a:lstStyle/>
          <a:p>
            <a:fld id="{743B27F1-8FE3-4D2E-A61F-0FA6493D354D}" type="slidenum">
              <a:rPr lang="en-GB" smtClean="0"/>
              <a:t>12</a:t>
            </a:fld>
            <a:endParaRPr lang="en-GB"/>
          </a:p>
        </p:txBody>
      </p:sp>
    </p:spTree>
    <p:extLst>
      <p:ext uri="{BB962C8B-B14F-4D97-AF65-F5344CB8AC3E}">
        <p14:creationId xmlns:p14="http://schemas.microsoft.com/office/powerpoint/2010/main" val="2205170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Useful resources on our website</a:t>
            </a:r>
            <a:r>
              <a:rPr lang="en-GB" baseline="0" dirty="0" smtClean="0"/>
              <a:t> </a:t>
            </a:r>
          </a:p>
          <a:p>
            <a:pPr marL="171450" indent="-171450">
              <a:buFontTx/>
              <a:buChar char="-"/>
            </a:pPr>
            <a:r>
              <a:rPr lang="en-GB" baseline="0" dirty="0" smtClean="0"/>
              <a:t>CEOP button on the bottom right of each page (currently pointing to incorrect link, have asked our website man to change) </a:t>
            </a:r>
          </a:p>
          <a:p>
            <a:pPr marL="171450" indent="-171450">
              <a:buFontTx/>
              <a:buChar char="-"/>
            </a:pPr>
            <a:r>
              <a:rPr lang="en-GB" baseline="0" dirty="0" smtClean="0"/>
              <a:t>Parent info -&gt; </a:t>
            </a:r>
            <a:r>
              <a:rPr lang="en-GB" baseline="0" dirty="0" err="1" smtClean="0"/>
              <a:t>Esafety</a:t>
            </a:r>
            <a:r>
              <a:rPr lang="en-GB" baseline="0" dirty="0" smtClean="0"/>
              <a:t> you’ll find this presentation, useful links and more.</a:t>
            </a:r>
            <a:endParaRPr lang="en-GB" dirty="0"/>
          </a:p>
        </p:txBody>
      </p:sp>
      <p:sp>
        <p:nvSpPr>
          <p:cNvPr id="4" name="Slide Number Placeholder 3"/>
          <p:cNvSpPr>
            <a:spLocks noGrp="1"/>
          </p:cNvSpPr>
          <p:nvPr>
            <p:ph type="sldNum" sz="quarter" idx="10"/>
          </p:nvPr>
        </p:nvSpPr>
        <p:spPr/>
        <p:txBody>
          <a:bodyPr/>
          <a:lstStyle/>
          <a:p>
            <a:fld id="{743B27F1-8FE3-4D2E-A61F-0FA6493D354D}" type="slidenum">
              <a:rPr lang="en-GB" smtClean="0"/>
              <a:t>15</a:t>
            </a:fld>
            <a:endParaRPr lang="en-GB"/>
          </a:p>
        </p:txBody>
      </p:sp>
    </p:spTree>
    <p:extLst>
      <p:ext uri="{BB962C8B-B14F-4D97-AF65-F5344CB8AC3E}">
        <p14:creationId xmlns:p14="http://schemas.microsoft.com/office/powerpoint/2010/main" val="408269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E228023-32BD-4559-8BD5-C1B82E11481E}" type="datetimeFigureOut">
              <a:rPr lang="en-GB" smtClean="0"/>
              <a:t>03/05/2018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1FD92C-E5F1-4848-BF11-A0D2725F5467}" type="slidenum">
              <a:rPr lang="en-GB" smtClean="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213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228023-32BD-4559-8BD5-C1B82E11481E}" type="datetimeFigureOut">
              <a:rPr lang="en-GB" smtClean="0"/>
              <a:t>03/05/2018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1FD92C-E5F1-4848-BF11-A0D2725F5467}" type="slidenum">
              <a:rPr lang="en-GB" smtClean="0"/>
              <a:t>‹#›</a:t>
            </a:fld>
            <a:endParaRPr lang="en-GB"/>
          </a:p>
        </p:txBody>
      </p:sp>
    </p:spTree>
    <p:extLst>
      <p:ext uri="{BB962C8B-B14F-4D97-AF65-F5344CB8AC3E}">
        <p14:creationId xmlns:p14="http://schemas.microsoft.com/office/powerpoint/2010/main" val="3316140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228023-32BD-4559-8BD5-C1B82E11481E}" type="datetimeFigureOut">
              <a:rPr lang="en-GB" smtClean="0"/>
              <a:t>03/05/2018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1FD92C-E5F1-4848-BF11-A0D2725F5467}" type="slidenum">
              <a:rPr lang="en-GB" smtClean="0"/>
              <a:t>‹#›</a:t>
            </a:fld>
            <a:endParaRPr lang="en-GB"/>
          </a:p>
        </p:txBody>
      </p:sp>
    </p:spTree>
    <p:extLst>
      <p:ext uri="{BB962C8B-B14F-4D97-AF65-F5344CB8AC3E}">
        <p14:creationId xmlns:p14="http://schemas.microsoft.com/office/powerpoint/2010/main" val="106883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228023-32BD-4559-8BD5-C1B82E11481E}" type="datetimeFigureOut">
              <a:rPr lang="en-GB" smtClean="0"/>
              <a:t>03/05/2018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1FD92C-E5F1-4848-BF11-A0D2725F5467}" type="slidenum">
              <a:rPr lang="en-GB" smtClean="0"/>
              <a:t>‹#›</a:t>
            </a:fld>
            <a:endParaRPr lang="en-GB"/>
          </a:p>
        </p:txBody>
      </p:sp>
    </p:spTree>
    <p:extLst>
      <p:ext uri="{BB962C8B-B14F-4D97-AF65-F5344CB8AC3E}">
        <p14:creationId xmlns:p14="http://schemas.microsoft.com/office/powerpoint/2010/main" val="2937438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228023-32BD-4559-8BD5-C1B82E11481E}" type="datetimeFigureOut">
              <a:rPr lang="en-GB" smtClean="0"/>
              <a:t>03/05/2018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1FD92C-E5F1-4848-BF11-A0D2725F5467}" type="slidenum">
              <a:rPr lang="en-GB" smtClean="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203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228023-32BD-4559-8BD5-C1B82E11481E}" type="datetimeFigureOut">
              <a:rPr lang="en-GB" smtClean="0"/>
              <a:t>03/05/2018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1FD92C-E5F1-4848-BF11-A0D2725F5467}" type="slidenum">
              <a:rPr lang="en-GB" smtClean="0"/>
              <a:t>‹#›</a:t>
            </a:fld>
            <a:endParaRPr lang="en-GB"/>
          </a:p>
        </p:txBody>
      </p:sp>
    </p:spTree>
    <p:extLst>
      <p:ext uri="{BB962C8B-B14F-4D97-AF65-F5344CB8AC3E}">
        <p14:creationId xmlns:p14="http://schemas.microsoft.com/office/powerpoint/2010/main" val="873450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228023-32BD-4559-8BD5-C1B82E11481E}" type="datetimeFigureOut">
              <a:rPr lang="en-GB" smtClean="0"/>
              <a:t>03/05/2018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1FD92C-E5F1-4848-BF11-A0D2725F5467}" type="slidenum">
              <a:rPr lang="en-GB" smtClean="0"/>
              <a:t>‹#›</a:t>
            </a:fld>
            <a:endParaRPr lang="en-GB"/>
          </a:p>
        </p:txBody>
      </p:sp>
    </p:spTree>
    <p:extLst>
      <p:ext uri="{BB962C8B-B14F-4D97-AF65-F5344CB8AC3E}">
        <p14:creationId xmlns:p14="http://schemas.microsoft.com/office/powerpoint/2010/main" val="413527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E228023-32BD-4559-8BD5-C1B82E11481E}" type="datetimeFigureOut">
              <a:rPr lang="en-GB" smtClean="0"/>
              <a:t>03/05/2018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1FD92C-E5F1-4848-BF11-A0D2725F5467}" type="slidenum">
              <a:rPr lang="en-GB" smtClean="0"/>
              <a:t>‹#›</a:t>
            </a:fld>
            <a:endParaRPr lang="en-GB"/>
          </a:p>
        </p:txBody>
      </p:sp>
    </p:spTree>
    <p:extLst>
      <p:ext uri="{BB962C8B-B14F-4D97-AF65-F5344CB8AC3E}">
        <p14:creationId xmlns:p14="http://schemas.microsoft.com/office/powerpoint/2010/main" val="2337724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E228023-32BD-4559-8BD5-C1B82E11481E}" type="datetimeFigureOut">
              <a:rPr lang="en-GB" smtClean="0"/>
              <a:t>03/05/2018</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A81FD92C-E5F1-4848-BF11-A0D2725F5467}" type="slidenum">
              <a:rPr lang="en-GB" smtClean="0"/>
              <a:t>‹#›</a:t>
            </a:fld>
            <a:endParaRPr lang="en-GB"/>
          </a:p>
        </p:txBody>
      </p:sp>
    </p:spTree>
    <p:extLst>
      <p:ext uri="{BB962C8B-B14F-4D97-AF65-F5344CB8AC3E}">
        <p14:creationId xmlns:p14="http://schemas.microsoft.com/office/powerpoint/2010/main" val="2159212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E228023-32BD-4559-8BD5-C1B82E11481E}" type="datetimeFigureOut">
              <a:rPr lang="en-GB" smtClean="0"/>
              <a:t>03/05/2018</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81FD92C-E5F1-4848-BF11-A0D2725F5467}" type="slidenum">
              <a:rPr lang="en-GB" smtClean="0"/>
              <a:t>‹#›</a:t>
            </a:fld>
            <a:endParaRPr lang="en-GB"/>
          </a:p>
        </p:txBody>
      </p:sp>
    </p:spTree>
    <p:extLst>
      <p:ext uri="{BB962C8B-B14F-4D97-AF65-F5344CB8AC3E}">
        <p14:creationId xmlns:p14="http://schemas.microsoft.com/office/powerpoint/2010/main" val="2981047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E228023-32BD-4559-8BD5-C1B82E11481E}" type="datetimeFigureOut">
              <a:rPr lang="en-GB" smtClean="0"/>
              <a:t>03/05/2018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1FD92C-E5F1-4848-BF11-A0D2725F5467}" type="slidenum">
              <a:rPr lang="en-GB" smtClean="0"/>
              <a:t>‹#›</a:t>
            </a:fld>
            <a:endParaRPr lang="en-GB"/>
          </a:p>
        </p:txBody>
      </p:sp>
    </p:spTree>
    <p:extLst>
      <p:ext uri="{BB962C8B-B14F-4D97-AF65-F5344CB8AC3E}">
        <p14:creationId xmlns:p14="http://schemas.microsoft.com/office/powerpoint/2010/main" val="2529107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E228023-32BD-4559-8BD5-C1B82E11481E}" type="datetimeFigureOut">
              <a:rPr lang="en-GB" smtClean="0"/>
              <a:t>03/05/2018</a:t>
            </a:fld>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81FD92C-E5F1-4848-BF11-A0D2725F5467}" type="slidenum">
              <a:rPr lang="en-GB" smtClean="0"/>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5795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5400" dirty="0" smtClean="0">
                <a:latin typeface="Gill Sans MT" panose="020B0502020104020203" pitchFamily="34" charset="0"/>
              </a:rPr>
              <a:t>E-Safety Parents’ Evening</a:t>
            </a:r>
            <a:endParaRPr lang="en-GB" sz="5400" dirty="0">
              <a:latin typeface="Gill Sans MT" panose="020B0502020104020203" pitchFamily="34" charset="0"/>
            </a:endParaRPr>
          </a:p>
        </p:txBody>
      </p:sp>
      <p:sp>
        <p:nvSpPr>
          <p:cNvPr id="3" name="Subtitle 2"/>
          <p:cNvSpPr>
            <a:spLocks noGrp="1"/>
          </p:cNvSpPr>
          <p:nvPr>
            <p:ph type="subTitle" idx="1"/>
          </p:nvPr>
        </p:nvSpPr>
        <p:spPr>
          <a:xfrm>
            <a:off x="825038" y="4937759"/>
            <a:ext cx="7543800" cy="660861"/>
          </a:xfrm>
        </p:spPr>
        <p:txBody>
          <a:bodyPr/>
          <a:lstStyle/>
          <a:p>
            <a:pPr algn="ctr"/>
            <a:r>
              <a:rPr lang="en-GB" dirty="0" smtClean="0"/>
              <a:t>Thursday 3</a:t>
            </a:r>
            <a:r>
              <a:rPr lang="en-GB" baseline="30000" dirty="0" smtClean="0"/>
              <a:t>rd</a:t>
            </a:r>
            <a:r>
              <a:rPr lang="en-GB" dirty="0" smtClean="0"/>
              <a:t> May 2018</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9422" y="483326"/>
            <a:ext cx="2410876" cy="2651760"/>
          </a:xfrm>
          <a:prstGeom prst="rect">
            <a:avLst/>
          </a:prstGeom>
        </p:spPr>
      </p:pic>
    </p:spTree>
    <p:extLst>
      <p:ext uri="{BB962C8B-B14F-4D97-AF65-F5344CB8AC3E}">
        <p14:creationId xmlns:p14="http://schemas.microsoft.com/office/powerpoint/2010/main" val="3489850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Gill Sans MT" panose="020B0502020104020203" pitchFamily="34" charset="0"/>
              </a:rPr>
              <a:t>E-Safety at Deanery</a:t>
            </a:r>
            <a:endParaRPr lang="en-GB" dirty="0">
              <a:latin typeface="Gill Sans MT" panose="020B0502020104020203" pitchFamily="34"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smtClean="0">
                <a:latin typeface="Gill Sans MT" panose="020B0502020104020203" pitchFamily="34" charset="0"/>
              </a:rPr>
              <a:t> Content is filtered through our </a:t>
            </a:r>
            <a:r>
              <a:rPr lang="en-GB" dirty="0" err="1" smtClean="0">
                <a:latin typeface="Gill Sans MT" panose="020B0502020104020203" pitchFamily="34" charset="0"/>
              </a:rPr>
              <a:t>BGfL</a:t>
            </a:r>
            <a:r>
              <a:rPr lang="en-GB" dirty="0" smtClean="0">
                <a:latin typeface="Gill Sans MT" panose="020B0502020104020203" pitchFamily="34" charset="0"/>
              </a:rPr>
              <a:t> system.</a:t>
            </a:r>
          </a:p>
          <a:p>
            <a:pPr>
              <a:buFont typeface="Arial" panose="020B0604020202020204" pitchFamily="34" charset="0"/>
              <a:buChar char="•"/>
            </a:pPr>
            <a:r>
              <a:rPr lang="en-GB" dirty="0">
                <a:latin typeface="Gill Sans MT" panose="020B0502020104020203" pitchFamily="34" charset="0"/>
              </a:rPr>
              <a:t> </a:t>
            </a:r>
            <a:r>
              <a:rPr lang="en-GB" dirty="0" smtClean="0">
                <a:latin typeface="Gill Sans MT" panose="020B0502020104020203" pitchFamily="34" charset="0"/>
              </a:rPr>
              <a:t>Inappropriate words as text or images are flagged up to SLT</a:t>
            </a:r>
            <a:r>
              <a:rPr lang="en-GB" dirty="0" smtClean="0">
                <a:latin typeface="Gill Sans MT" panose="020B0502020104020203" pitchFamily="34" charset="0"/>
              </a:rPr>
              <a:t>.</a:t>
            </a:r>
          </a:p>
          <a:p>
            <a:pPr>
              <a:buFont typeface="Arial" panose="020B0604020202020204" pitchFamily="34" charset="0"/>
              <a:buChar char="•"/>
            </a:pPr>
            <a:r>
              <a:rPr lang="en-GB" dirty="0">
                <a:latin typeface="Gill Sans MT" panose="020B0502020104020203" pitchFamily="34" charset="0"/>
              </a:rPr>
              <a:t> </a:t>
            </a:r>
            <a:r>
              <a:rPr lang="en-GB" dirty="0" smtClean="0">
                <a:latin typeface="Gill Sans MT" panose="020B0502020104020203" pitchFamily="34" charset="0"/>
              </a:rPr>
              <a:t>Reporting system for inappropriate content.</a:t>
            </a:r>
            <a:endParaRPr lang="en-GB" dirty="0" smtClean="0">
              <a:latin typeface="Gill Sans MT" panose="020B0502020104020203" pitchFamily="34" charset="0"/>
            </a:endParaRPr>
          </a:p>
          <a:p>
            <a:pPr>
              <a:buFont typeface="Arial" panose="020B0604020202020204" pitchFamily="34" charset="0"/>
              <a:buChar char="•"/>
            </a:pPr>
            <a:r>
              <a:rPr lang="en-GB" dirty="0" smtClean="0">
                <a:latin typeface="Gill Sans MT" panose="020B0502020104020203" pitchFamily="34" charset="0"/>
              </a:rPr>
              <a:t> Embedded throughout the curriculum.</a:t>
            </a:r>
          </a:p>
          <a:p>
            <a:pPr>
              <a:buFont typeface="Arial" panose="020B0604020202020204" pitchFamily="34" charset="0"/>
              <a:buChar char="•"/>
            </a:pPr>
            <a:r>
              <a:rPr lang="en-GB" dirty="0">
                <a:latin typeface="Gill Sans MT" panose="020B0502020104020203" pitchFamily="34" charset="0"/>
              </a:rPr>
              <a:t> </a:t>
            </a:r>
            <a:r>
              <a:rPr lang="en-GB" dirty="0" smtClean="0">
                <a:latin typeface="Gill Sans MT" panose="020B0502020104020203" pitchFamily="34" charset="0"/>
              </a:rPr>
              <a:t>Internet Safer Day every February.</a:t>
            </a:r>
          </a:p>
          <a:p>
            <a:pPr>
              <a:buFont typeface="Arial" panose="020B0604020202020204" pitchFamily="34" charset="0"/>
              <a:buChar char="•"/>
            </a:pPr>
            <a:r>
              <a:rPr lang="en-GB" dirty="0" smtClean="0">
                <a:latin typeface="Gill Sans MT" panose="020B0502020104020203" pitchFamily="34" charset="0"/>
              </a:rPr>
              <a:t> Visits from outside providers (</a:t>
            </a:r>
            <a:r>
              <a:rPr lang="en-GB" dirty="0" err="1" smtClean="0">
                <a:latin typeface="Gill Sans MT" panose="020B0502020104020203" pitchFamily="34" charset="0"/>
              </a:rPr>
              <a:t>bCyberwise</a:t>
            </a:r>
            <a:r>
              <a:rPr lang="en-GB" dirty="0" smtClean="0">
                <a:latin typeface="Gill Sans MT" panose="020B0502020104020203" pitchFamily="34" charset="0"/>
              </a:rPr>
              <a:t> </a:t>
            </a:r>
            <a:br>
              <a:rPr lang="en-GB" dirty="0" smtClean="0">
                <a:latin typeface="Gill Sans MT" panose="020B0502020104020203" pitchFamily="34" charset="0"/>
              </a:rPr>
            </a:br>
            <a:r>
              <a:rPr lang="en-GB" dirty="0" smtClean="0">
                <a:latin typeface="Gill Sans MT" panose="020B0502020104020203" pitchFamily="34" charset="0"/>
              </a:rPr>
              <a:t>and the police)</a:t>
            </a:r>
          </a:p>
          <a:p>
            <a:pPr>
              <a:buFont typeface="Arial" panose="020B0604020202020204" pitchFamily="34" charset="0"/>
              <a:buChar char="•"/>
            </a:pPr>
            <a:r>
              <a:rPr lang="en-GB" dirty="0" smtClean="0">
                <a:latin typeface="Gill Sans MT" panose="020B0502020104020203" pitchFamily="34" charset="0"/>
              </a:rPr>
              <a:t> New </a:t>
            </a:r>
            <a:r>
              <a:rPr lang="en-GB" dirty="0">
                <a:latin typeface="Gill Sans MT" panose="020B0502020104020203" pitchFamily="34" charset="0"/>
              </a:rPr>
              <a:t>e-safety units being written for Y1-Y6</a:t>
            </a:r>
          </a:p>
          <a:p>
            <a:pPr>
              <a:buFont typeface="Arial" panose="020B0604020202020204" pitchFamily="34" charset="0"/>
              <a:buChar char="•"/>
            </a:pPr>
            <a:endParaRPr lang="en-GB" dirty="0" smtClean="0">
              <a:latin typeface="Gill Sans MT" panose="020B0502020104020203" pitchFamily="34" charset="0"/>
            </a:endParaRPr>
          </a:p>
          <a:p>
            <a:pPr>
              <a:buFont typeface="Arial" panose="020B0604020202020204" pitchFamily="34" charset="0"/>
              <a:buChar char="•"/>
            </a:pPr>
            <a:endParaRPr lang="en-GB" dirty="0">
              <a:latin typeface="Gill Sans MT" panose="020B0502020104020203" pitchFamily="34" charset="0"/>
            </a:endParaRPr>
          </a:p>
        </p:txBody>
      </p:sp>
      <p:pic>
        <p:nvPicPr>
          <p:cNvPr id="4" name="Picture 3"/>
          <p:cNvPicPr>
            <a:picLocks noChangeAspect="1"/>
          </p:cNvPicPr>
          <p:nvPr/>
        </p:nvPicPr>
        <p:blipFill>
          <a:blip r:embed="rId2"/>
          <a:stretch>
            <a:fillRect/>
          </a:stretch>
        </p:blipFill>
        <p:spPr>
          <a:xfrm>
            <a:off x="5788776" y="3027180"/>
            <a:ext cx="3086100" cy="3257550"/>
          </a:xfrm>
          <a:prstGeom prst="rect">
            <a:avLst/>
          </a:prstGeom>
        </p:spPr>
      </p:pic>
    </p:spTree>
    <p:extLst>
      <p:ext uri="{BB962C8B-B14F-4D97-AF65-F5344CB8AC3E}">
        <p14:creationId xmlns:p14="http://schemas.microsoft.com/office/powerpoint/2010/main" val="480025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Gill Sans MT" panose="020B0502020104020203" pitchFamily="34" charset="0"/>
              </a:rPr>
              <a:t>Police E-Safety Workshops</a:t>
            </a:r>
            <a:endParaRPr lang="en-GB" dirty="0">
              <a:latin typeface="Gill Sans MT" panose="020B0502020104020203" pitchFamily="34"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smtClean="0">
                <a:latin typeface="Gill Sans MT" panose="020B0502020104020203" pitchFamily="34" charset="0"/>
              </a:rPr>
              <a:t> June 27</a:t>
            </a:r>
            <a:r>
              <a:rPr lang="en-GB" baseline="30000" dirty="0" smtClean="0">
                <a:latin typeface="Gill Sans MT" panose="020B0502020104020203" pitchFamily="34" charset="0"/>
              </a:rPr>
              <a:t>th</a:t>
            </a:r>
            <a:r>
              <a:rPr lang="en-GB" dirty="0" smtClean="0">
                <a:latin typeface="Gill Sans MT" panose="020B0502020104020203" pitchFamily="34" charset="0"/>
              </a:rPr>
              <a:t>, 28</a:t>
            </a:r>
            <a:r>
              <a:rPr lang="en-GB" baseline="30000" dirty="0" smtClean="0">
                <a:latin typeface="Gill Sans MT" panose="020B0502020104020203" pitchFamily="34" charset="0"/>
              </a:rPr>
              <a:t>th</a:t>
            </a:r>
            <a:r>
              <a:rPr lang="en-GB" dirty="0">
                <a:latin typeface="Gill Sans MT" panose="020B0502020104020203" pitchFamily="34" charset="0"/>
              </a:rPr>
              <a:t> </a:t>
            </a:r>
            <a:r>
              <a:rPr lang="en-GB" dirty="0" smtClean="0">
                <a:latin typeface="Gill Sans MT" panose="020B0502020104020203" pitchFamily="34" charset="0"/>
              </a:rPr>
              <a:t>and 29</a:t>
            </a:r>
            <a:r>
              <a:rPr lang="en-GB" baseline="30000" dirty="0" smtClean="0">
                <a:latin typeface="Gill Sans MT" panose="020B0502020104020203" pitchFamily="34" charset="0"/>
              </a:rPr>
              <a:t>th</a:t>
            </a:r>
            <a:endParaRPr lang="en-GB" dirty="0" smtClean="0">
              <a:latin typeface="Gill Sans MT" panose="020B0502020104020203" pitchFamily="34" charset="0"/>
            </a:endParaRPr>
          </a:p>
          <a:p>
            <a:pPr>
              <a:buFont typeface="Arial" panose="020B0604020202020204" pitchFamily="34" charset="0"/>
              <a:buChar char="•"/>
            </a:pPr>
            <a:r>
              <a:rPr lang="en-GB" dirty="0">
                <a:latin typeface="Gill Sans MT" panose="020B0502020104020203" pitchFamily="34" charset="0"/>
              </a:rPr>
              <a:t> </a:t>
            </a:r>
            <a:r>
              <a:rPr lang="en-GB" dirty="0" smtClean="0">
                <a:latin typeface="Gill Sans MT" panose="020B0502020104020203" pitchFamily="34" charset="0"/>
              </a:rPr>
              <a:t>Y1-Y6</a:t>
            </a:r>
          </a:p>
          <a:p>
            <a:pPr>
              <a:buFont typeface="Arial" panose="020B0604020202020204" pitchFamily="34" charset="0"/>
              <a:buChar char="•"/>
            </a:pPr>
            <a:r>
              <a:rPr lang="en-GB" dirty="0">
                <a:latin typeface="Gill Sans MT" panose="020B0502020104020203" pitchFamily="34" charset="0"/>
              </a:rPr>
              <a:t> </a:t>
            </a:r>
            <a:r>
              <a:rPr lang="en-GB" dirty="0" smtClean="0">
                <a:latin typeface="Gill Sans MT" panose="020B0502020104020203" pitchFamily="34" charset="0"/>
              </a:rPr>
              <a:t>Delivered by PCSO</a:t>
            </a:r>
            <a:r>
              <a:rPr lang="en-GB" dirty="0">
                <a:latin typeface="Gill Sans MT" panose="020B0502020104020203" pitchFamily="34" charset="0"/>
              </a:rPr>
              <a:t> Florence </a:t>
            </a:r>
            <a:r>
              <a:rPr lang="en-GB" dirty="0" smtClean="0">
                <a:latin typeface="Gill Sans MT" panose="020B0502020104020203" pitchFamily="34" charset="0"/>
              </a:rPr>
              <a:t>from the Change Team.</a:t>
            </a:r>
          </a:p>
          <a:p>
            <a:pPr>
              <a:buFont typeface="Arial" panose="020B0604020202020204" pitchFamily="34" charset="0"/>
              <a:buChar char="•"/>
            </a:pPr>
            <a:r>
              <a:rPr lang="en-GB" dirty="0">
                <a:latin typeface="Gill Sans MT" panose="020B0502020104020203" pitchFamily="34" charset="0"/>
              </a:rPr>
              <a:t> </a:t>
            </a:r>
            <a:r>
              <a:rPr lang="en-GB" dirty="0" smtClean="0">
                <a:latin typeface="Gill Sans MT" panose="020B0502020104020203" pitchFamily="34" charset="0"/>
              </a:rPr>
              <a:t>PCSO Florence has been </a:t>
            </a:r>
            <a:r>
              <a:rPr lang="en-GB" dirty="0">
                <a:latin typeface="Gill Sans MT" panose="020B0502020104020203" pitchFamily="34" charset="0"/>
              </a:rPr>
              <a:t>delivering school inputs for over 12yrs </a:t>
            </a:r>
            <a:r>
              <a:rPr lang="en-GB" dirty="0" smtClean="0">
                <a:latin typeface="Gill Sans MT" panose="020B0502020104020203" pitchFamily="34" charset="0"/>
              </a:rPr>
              <a:t>covering: Stranger </a:t>
            </a:r>
            <a:r>
              <a:rPr lang="en-GB" dirty="0">
                <a:latin typeface="Gill Sans MT" panose="020B0502020104020203" pitchFamily="34" charset="0"/>
              </a:rPr>
              <a:t>Danger, </a:t>
            </a:r>
            <a:r>
              <a:rPr lang="en-GB" dirty="0" smtClean="0">
                <a:latin typeface="Gill Sans MT" panose="020B0502020104020203" pitchFamily="34" charset="0"/>
              </a:rPr>
              <a:t> Antisocial </a:t>
            </a:r>
            <a:r>
              <a:rPr lang="en-GB" dirty="0">
                <a:latin typeface="Gill Sans MT" panose="020B0502020104020203" pitchFamily="34" charset="0"/>
              </a:rPr>
              <a:t>B</a:t>
            </a:r>
            <a:r>
              <a:rPr lang="en-GB" dirty="0" smtClean="0">
                <a:latin typeface="Gill Sans MT" panose="020B0502020104020203" pitchFamily="34" charset="0"/>
              </a:rPr>
              <a:t>ehaviour, Child Exploitation and Online Protection, </a:t>
            </a:r>
            <a:r>
              <a:rPr lang="en-GB" dirty="0">
                <a:latin typeface="Gill Sans MT" panose="020B0502020104020203" pitchFamily="34" charset="0"/>
              </a:rPr>
              <a:t>Knife Crime and Road Safety.</a:t>
            </a:r>
          </a:p>
          <a:p>
            <a:pPr>
              <a:buFont typeface="Arial" panose="020B0604020202020204" pitchFamily="34" charset="0"/>
              <a:buChar char="•"/>
            </a:pPr>
            <a:endParaRPr lang="en-GB" dirty="0">
              <a:latin typeface="Gill Sans MT" panose="020B0502020104020203" pitchFamily="34" charset="0"/>
            </a:endParaRPr>
          </a:p>
        </p:txBody>
      </p:sp>
    </p:spTree>
    <p:extLst>
      <p:ext uri="{BB962C8B-B14F-4D97-AF65-F5344CB8AC3E}">
        <p14:creationId xmlns:p14="http://schemas.microsoft.com/office/powerpoint/2010/main" val="2792201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42" y="199506"/>
            <a:ext cx="7938656" cy="1155470"/>
          </a:xfrm>
        </p:spPr>
        <p:txBody>
          <a:bodyPr>
            <a:normAutofit fontScale="90000"/>
          </a:bodyPr>
          <a:lstStyle/>
          <a:p>
            <a:r>
              <a:rPr lang="en-GB" sz="4400" dirty="0" smtClean="0">
                <a:latin typeface="Gill Sans MT" panose="020B0502020104020203" pitchFamily="34" charset="0"/>
              </a:rPr>
              <a:t>Children’s Commissioner report –</a:t>
            </a:r>
            <a:br>
              <a:rPr lang="en-GB" sz="4400" dirty="0" smtClean="0">
                <a:latin typeface="Gill Sans MT" panose="020B0502020104020203" pitchFamily="34" charset="0"/>
              </a:rPr>
            </a:br>
            <a:r>
              <a:rPr lang="en-GB" sz="4400" dirty="0" smtClean="0">
                <a:latin typeface="Gill Sans MT" panose="020B0502020104020203" pitchFamily="34" charset="0"/>
              </a:rPr>
              <a:t>Social media use among 8-12 year olds</a:t>
            </a:r>
            <a:endParaRPr lang="en-GB" sz="4400" dirty="0">
              <a:latin typeface="Gill Sans MT" panose="020B0502020104020203" pitchFamily="34" charset="0"/>
            </a:endParaRPr>
          </a:p>
        </p:txBody>
      </p:sp>
      <p:sp>
        <p:nvSpPr>
          <p:cNvPr id="3" name="Content Placeholder 2"/>
          <p:cNvSpPr>
            <a:spLocks noGrp="1"/>
          </p:cNvSpPr>
          <p:nvPr>
            <p:ph idx="1"/>
          </p:nvPr>
        </p:nvSpPr>
        <p:spPr>
          <a:xfrm>
            <a:off x="224443" y="1895609"/>
            <a:ext cx="8454044" cy="4305685"/>
          </a:xfrm>
        </p:spPr>
        <p:txBody>
          <a:bodyPr>
            <a:normAutofit fontScale="92500" lnSpcReduction="20000"/>
          </a:bodyPr>
          <a:lstStyle/>
          <a:p>
            <a:pPr marL="0" indent="0">
              <a:buNone/>
            </a:pPr>
            <a:r>
              <a:rPr lang="en-GB" dirty="0" smtClean="0"/>
              <a:t>Looked at the impact of social media on the wellbeing of 8-12 year olds. </a:t>
            </a:r>
          </a:p>
          <a:p>
            <a:pPr marL="0" indent="0">
              <a:buNone/>
            </a:pPr>
            <a:r>
              <a:rPr lang="en-GB" dirty="0" smtClean="0"/>
              <a:t>Findings:</a:t>
            </a:r>
          </a:p>
          <a:p>
            <a:pPr>
              <a:buFont typeface="Arial" panose="020B0604020202020204" pitchFamily="34" charset="0"/>
              <a:buChar char="•"/>
            </a:pPr>
            <a:r>
              <a:rPr lang="en-GB" dirty="0" smtClean="0"/>
              <a:t> As children get older they use social media multiple times a day and for some it dominates their day.</a:t>
            </a:r>
          </a:p>
          <a:p>
            <a:pPr>
              <a:buFont typeface="Arial" panose="020B0604020202020204" pitchFamily="34" charset="0"/>
              <a:buChar char="•"/>
            </a:pPr>
            <a:r>
              <a:rPr lang="en-GB" dirty="0" smtClean="0"/>
              <a:t> They enjoy keeping in touch, sharing media and supporting each other.</a:t>
            </a:r>
          </a:p>
          <a:p>
            <a:pPr>
              <a:buFont typeface="Arial" panose="020B0604020202020204" pitchFamily="34" charset="0"/>
              <a:buChar char="•"/>
            </a:pPr>
            <a:r>
              <a:rPr lang="en-GB" dirty="0"/>
              <a:t> </a:t>
            </a:r>
            <a:r>
              <a:rPr lang="en-GB" dirty="0" smtClean="0"/>
              <a:t>‘</a:t>
            </a:r>
            <a:r>
              <a:rPr lang="en-GB" dirty="0" err="1" smtClean="0"/>
              <a:t>Sharenting</a:t>
            </a:r>
            <a:r>
              <a:rPr lang="en-GB" dirty="0" smtClean="0"/>
              <a:t>’</a:t>
            </a:r>
          </a:p>
          <a:p>
            <a:pPr>
              <a:buFont typeface="Arial" panose="020B0604020202020204" pitchFamily="34" charset="0"/>
              <a:buChar char="•"/>
            </a:pPr>
            <a:r>
              <a:rPr lang="en-GB" dirty="0"/>
              <a:t> </a:t>
            </a:r>
            <a:r>
              <a:rPr lang="en-GB" dirty="0" smtClean="0"/>
              <a:t>Children more likely to see mean comments from others. </a:t>
            </a:r>
          </a:p>
          <a:p>
            <a:pPr>
              <a:buFont typeface="Arial" panose="020B0604020202020204" pitchFamily="34" charset="0"/>
              <a:buChar char="•"/>
            </a:pPr>
            <a:r>
              <a:rPr lang="en-GB" dirty="0"/>
              <a:t> </a:t>
            </a:r>
            <a:r>
              <a:rPr lang="en-GB" dirty="0" smtClean="0"/>
              <a:t>Keeping up with others – likes, friends, </a:t>
            </a:r>
            <a:r>
              <a:rPr lang="en-GB" dirty="0" err="1" smtClean="0"/>
              <a:t>snapstreaks</a:t>
            </a:r>
            <a:r>
              <a:rPr lang="en-GB" dirty="0" smtClean="0"/>
              <a:t>…</a:t>
            </a:r>
          </a:p>
          <a:p>
            <a:pPr>
              <a:buFont typeface="Arial" panose="020B0604020202020204" pitchFamily="34" charset="0"/>
              <a:buChar char="•"/>
            </a:pPr>
            <a:r>
              <a:rPr lang="en-GB" dirty="0" smtClean="0"/>
              <a:t> Children torn between staying authentic but also wanting to fit in – wanting to look cool and post pictures that people will like.</a:t>
            </a:r>
          </a:p>
          <a:p>
            <a:pPr>
              <a:buFont typeface="Arial" panose="020B0604020202020204" pitchFamily="34" charset="0"/>
              <a:buChar char="•"/>
            </a:pPr>
            <a:r>
              <a:rPr lang="en-GB" dirty="0"/>
              <a:t> </a:t>
            </a:r>
            <a:r>
              <a:rPr lang="en-GB" dirty="0" smtClean="0"/>
              <a:t>Following celebrities – unattainable lifestyle comparisons. </a:t>
            </a:r>
          </a:p>
          <a:p>
            <a:pPr>
              <a:buFont typeface="Arial" panose="020B0604020202020204" pitchFamily="34" charset="0"/>
              <a:buChar char="•"/>
            </a:pPr>
            <a:r>
              <a:rPr lang="en-GB" dirty="0" smtClean="0"/>
              <a:t> Are children resilient enough to withstand this? Mental health and wellbeing.</a:t>
            </a:r>
          </a:p>
          <a:p>
            <a:pPr>
              <a:buFont typeface="Arial" panose="020B0604020202020204" pitchFamily="34" charset="0"/>
              <a:buChar char="•"/>
            </a:pPr>
            <a:endParaRPr lang="en-GB" dirty="0"/>
          </a:p>
        </p:txBody>
      </p:sp>
    </p:spTree>
    <p:extLst>
      <p:ext uri="{BB962C8B-B14F-4D97-AF65-F5344CB8AC3E}">
        <p14:creationId xmlns:p14="http://schemas.microsoft.com/office/powerpoint/2010/main" val="498293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Gill Sans MT" panose="020B0502020104020203" pitchFamily="34" charset="0"/>
              </a:rPr>
              <a:t>What can parents do?</a:t>
            </a:r>
            <a:endParaRPr lang="en-GB" dirty="0">
              <a:latin typeface="Gill Sans MT" panose="020B0502020104020203" pitchFamily="34" charset="0"/>
            </a:endParaRPr>
          </a:p>
        </p:txBody>
      </p:sp>
      <p:sp>
        <p:nvSpPr>
          <p:cNvPr id="3" name="Content Placeholder 2"/>
          <p:cNvSpPr>
            <a:spLocks noGrp="1"/>
          </p:cNvSpPr>
          <p:nvPr>
            <p:ph idx="1"/>
          </p:nvPr>
        </p:nvSpPr>
        <p:spPr>
          <a:xfrm>
            <a:off x="822959" y="1947334"/>
            <a:ext cx="7543801" cy="4023360"/>
          </a:xfrm>
        </p:spPr>
        <p:txBody>
          <a:bodyPr>
            <a:normAutofit lnSpcReduction="10000"/>
          </a:bodyPr>
          <a:lstStyle/>
          <a:p>
            <a:pPr>
              <a:buFont typeface="Arial" panose="020B0604020202020204" pitchFamily="34" charset="0"/>
              <a:buChar char="•"/>
            </a:pPr>
            <a:r>
              <a:rPr lang="en-GB" dirty="0" smtClean="0">
                <a:latin typeface="Gill Sans MT" panose="020B0502020104020203" pitchFamily="34" charset="0"/>
              </a:rPr>
              <a:t> Understand why children go online and how they use apps and websites.</a:t>
            </a:r>
          </a:p>
          <a:p>
            <a:pPr>
              <a:buFont typeface="Arial" panose="020B0604020202020204" pitchFamily="34" charset="0"/>
              <a:buChar char="•"/>
            </a:pPr>
            <a:r>
              <a:rPr lang="en-GB" dirty="0">
                <a:latin typeface="Gill Sans MT" panose="020B0502020104020203" pitchFamily="34" charset="0"/>
              </a:rPr>
              <a:t> </a:t>
            </a:r>
            <a:r>
              <a:rPr lang="en-GB" dirty="0" smtClean="0">
                <a:latin typeface="Gill Sans MT" panose="020B0502020104020203" pitchFamily="34" charset="0"/>
              </a:rPr>
              <a:t>Keep up to date with services children are using – family discussions/useful links.</a:t>
            </a:r>
          </a:p>
          <a:p>
            <a:pPr>
              <a:buFont typeface="Arial" panose="020B0604020202020204" pitchFamily="34" charset="0"/>
              <a:buChar char="•"/>
            </a:pPr>
            <a:r>
              <a:rPr lang="en-GB" dirty="0" smtClean="0">
                <a:latin typeface="Gill Sans MT" panose="020B0502020104020203" pitchFamily="34" charset="0"/>
              </a:rPr>
              <a:t> Manage risks by setting restrictions – consoles, apps, google safe search, YouTube, (useful links)</a:t>
            </a:r>
          </a:p>
          <a:p>
            <a:pPr>
              <a:buFont typeface="Arial" panose="020B0604020202020204" pitchFamily="34" charset="0"/>
              <a:buChar char="•"/>
            </a:pPr>
            <a:r>
              <a:rPr lang="en-GB" dirty="0">
                <a:latin typeface="Gill Sans MT" panose="020B0502020104020203" pitchFamily="34" charset="0"/>
              </a:rPr>
              <a:t> </a:t>
            </a:r>
            <a:r>
              <a:rPr lang="en-GB" dirty="0" smtClean="0">
                <a:latin typeface="Gill Sans MT" panose="020B0502020104020203" pitchFamily="34" charset="0"/>
              </a:rPr>
              <a:t>If children have social media accounts, ensure these are set to private.</a:t>
            </a:r>
          </a:p>
          <a:p>
            <a:pPr>
              <a:buFont typeface="Arial" panose="020B0604020202020204" pitchFamily="34" charset="0"/>
              <a:buChar char="•"/>
            </a:pPr>
            <a:r>
              <a:rPr lang="en-GB" dirty="0">
                <a:latin typeface="Gill Sans MT" panose="020B0502020104020203" pitchFamily="34" charset="0"/>
              </a:rPr>
              <a:t> </a:t>
            </a:r>
            <a:r>
              <a:rPr lang="en-GB" dirty="0" smtClean="0">
                <a:latin typeface="Gill Sans MT" panose="020B0502020104020203" pitchFamily="34" charset="0"/>
              </a:rPr>
              <a:t>Set screen time allowances if necessary (Our pact app, moment app) &amp; encourage children to disengage.</a:t>
            </a:r>
          </a:p>
          <a:p>
            <a:pPr>
              <a:buFont typeface="Arial" panose="020B0604020202020204" pitchFamily="34" charset="0"/>
              <a:buChar char="•"/>
            </a:pPr>
            <a:r>
              <a:rPr lang="en-GB" dirty="0">
                <a:latin typeface="Gill Sans MT" panose="020B0502020104020203" pitchFamily="34" charset="0"/>
              </a:rPr>
              <a:t> Be aware of ‘</a:t>
            </a:r>
            <a:r>
              <a:rPr lang="en-GB" dirty="0" err="1">
                <a:latin typeface="Gill Sans MT" panose="020B0502020104020203" pitchFamily="34" charset="0"/>
              </a:rPr>
              <a:t>sharenting</a:t>
            </a:r>
            <a:r>
              <a:rPr lang="en-GB" dirty="0">
                <a:latin typeface="Gill Sans MT" panose="020B0502020104020203" pitchFamily="34" charset="0"/>
              </a:rPr>
              <a:t>’, especially with older children. </a:t>
            </a:r>
            <a:endParaRPr lang="en-GB" dirty="0" smtClean="0">
              <a:latin typeface="Gill Sans MT" panose="020B0502020104020203" pitchFamily="34" charset="0"/>
            </a:endParaRPr>
          </a:p>
          <a:p>
            <a:pPr>
              <a:buFont typeface="Arial" panose="020B0604020202020204" pitchFamily="34" charset="0"/>
              <a:buChar char="•"/>
            </a:pPr>
            <a:r>
              <a:rPr lang="en-GB" dirty="0">
                <a:latin typeface="Gill Sans MT" panose="020B0502020104020203" pitchFamily="34" charset="0"/>
              </a:rPr>
              <a:t> </a:t>
            </a:r>
            <a:r>
              <a:rPr lang="en-GB" dirty="0" smtClean="0">
                <a:latin typeface="Gill Sans MT" panose="020B0502020104020203" pitchFamily="34" charset="0"/>
              </a:rPr>
              <a:t>Most importantly, talk…</a:t>
            </a:r>
          </a:p>
          <a:p>
            <a:pPr marL="0" indent="0">
              <a:buNone/>
            </a:pPr>
            <a:endParaRPr lang="en-GB" dirty="0" smtClean="0"/>
          </a:p>
        </p:txBody>
      </p:sp>
    </p:spTree>
    <p:extLst>
      <p:ext uri="{BB962C8B-B14F-4D97-AF65-F5344CB8AC3E}">
        <p14:creationId xmlns:p14="http://schemas.microsoft.com/office/powerpoint/2010/main" val="1872502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1" y="651164"/>
            <a:ext cx="7543800" cy="896573"/>
          </a:xfrm>
        </p:spPr>
        <p:txBody>
          <a:bodyPr/>
          <a:lstStyle/>
          <a:p>
            <a:r>
              <a:rPr lang="en-GB" dirty="0" smtClean="0">
                <a:latin typeface="Gill Sans MT" panose="020B0502020104020203" pitchFamily="34" charset="0"/>
              </a:rPr>
              <a:t>What can parents do?</a:t>
            </a:r>
            <a:endParaRPr lang="en-GB" dirty="0">
              <a:latin typeface="Gill Sans MT" panose="020B0502020104020203" pitchFamily="34" charset="0"/>
            </a:endParaRPr>
          </a:p>
        </p:txBody>
      </p:sp>
      <p:sp>
        <p:nvSpPr>
          <p:cNvPr id="3" name="Content Placeholder 2"/>
          <p:cNvSpPr>
            <a:spLocks noGrp="1"/>
          </p:cNvSpPr>
          <p:nvPr>
            <p:ph idx="1"/>
          </p:nvPr>
        </p:nvSpPr>
        <p:spPr>
          <a:xfrm>
            <a:off x="277091" y="1876906"/>
            <a:ext cx="8589818" cy="4409593"/>
          </a:xfrm>
        </p:spPr>
        <p:txBody>
          <a:bodyPr>
            <a:normAutofit fontScale="92500" lnSpcReduction="10000"/>
          </a:bodyPr>
          <a:lstStyle/>
          <a:p>
            <a:pPr>
              <a:buFont typeface="Arial" panose="020B0604020202020204" pitchFamily="34" charset="0"/>
              <a:buChar char="•"/>
            </a:pPr>
            <a:r>
              <a:rPr lang="en-GB" dirty="0" smtClean="0">
                <a:latin typeface="Gill Sans MT" panose="020B0502020104020203" pitchFamily="34" charset="0"/>
              </a:rPr>
              <a:t> Encourage children to have ongoing open and honest discussions about the apps, social networks and websites they use.  Ice breakers available.</a:t>
            </a:r>
          </a:p>
          <a:p>
            <a:pPr>
              <a:buFont typeface="Arial" panose="020B0604020202020204" pitchFamily="34" charset="0"/>
              <a:buChar char="•"/>
            </a:pPr>
            <a:r>
              <a:rPr lang="en-GB" dirty="0">
                <a:latin typeface="Gill Sans MT" panose="020B0502020104020203" pitchFamily="34" charset="0"/>
              </a:rPr>
              <a:t> </a:t>
            </a:r>
            <a:r>
              <a:rPr lang="en-GB" dirty="0" smtClean="0">
                <a:latin typeface="Gill Sans MT" panose="020B0502020104020203" pitchFamily="34" charset="0"/>
              </a:rPr>
              <a:t>Agree with your children which are ok or not ok for them to use and explain why.</a:t>
            </a:r>
          </a:p>
          <a:p>
            <a:pPr>
              <a:buFont typeface="Arial" panose="020B0604020202020204" pitchFamily="34" charset="0"/>
              <a:buChar char="•"/>
            </a:pPr>
            <a:r>
              <a:rPr lang="en-GB" dirty="0">
                <a:latin typeface="Gill Sans MT" panose="020B0502020104020203" pitchFamily="34" charset="0"/>
              </a:rPr>
              <a:t> </a:t>
            </a:r>
            <a:r>
              <a:rPr lang="en-GB" dirty="0" smtClean="0">
                <a:latin typeface="Gill Sans MT" panose="020B0502020104020203" pitchFamily="34" charset="0"/>
              </a:rPr>
              <a:t>Set boundaries that are agreed by everyone, such as times they are allowed online and what they are allowed to do. Family agreement templates available. </a:t>
            </a:r>
          </a:p>
          <a:p>
            <a:pPr>
              <a:buFont typeface="Arial" panose="020B0604020202020204" pitchFamily="34" charset="0"/>
              <a:buChar char="•"/>
            </a:pPr>
            <a:r>
              <a:rPr lang="en-GB" dirty="0">
                <a:latin typeface="Gill Sans MT" panose="020B0502020104020203" pitchFamily="34" charset="0"/>
              </a:rPr>
              <a:t> </a:t>
            </a:r>
            <a:r>
              <a:rPr lang="en-GB" dirty="0" smtClean="0">
                <a:latin typeface="Gill Sans MT" panose="020B0502020104020203" pitchFamily="34" charset="0"/>
              </a:rPr>
              <a:t>Consider setting rewards if they stick to agreements and allow children more freedom as they mature and develop.</a:t>
            </a:r>
          </a:p>
          <a:p>
            <a:pPr>
              <a:buFont typeface="Arial" panose="020B0604020202020204" pitchFamily="34" charset="0"/>
              <a:buChar char="•"/>
            </a:pPr>
            <a:r>
              <a:rPr lang="en-GB" dirty="0">
                <a:latin typeface="Gill Sans MT" panose="020B0502020104020203" pitchFamily="34" charset="0"/>
              </a:rPr>
              <a:t> </a:t>
            </a:r>
            <a:r>
              <a:rPr lang="en-GB" dirty="0" smtClean="0">
                <a:latin typeface="Gill Sans MT" panose="020B0502020104020203" pitchFamily="34" charset="0"/>
              </a:rPr>
              <a:t>Try not to overreact if children make mistakes online.</a:t>
            </a:r>
          </a:p>
          <a:p>
            <a:pPr>
              <a:buFont typeface="Arial" panose="020B0604020202020204" pitchFamily="34" charset="0"/>
              <a:buChar char="•"/>
            </a:pPr>
            <a:r>
              <a:rPr lang="en-GB" dirty="0">
                <a:latin typeface="Gill Sans MT" panose="020B0502020104020203" pitchFamily="34" charset="0"/>
              </a:rPr>
              <a:t> </a:t>
            </a:r>
            <a:r>
              <a:rPr lang="en-GB" dirty="0" smtClean="0">
                <a:latin typeface="Gill Sans MT" panose="020B0502020104020203" pitchFamily="34" charset="0"/>
              </a:rPr>
              <a:t>Reassure them that they can always talk to you about what they do and see online. </a:t>
            </a:r>
          </a:p>
          <a:p>
            <a:pPr>
              <a:buFont typeface="Arial" panose="020B0604020202020204" pitchFamily="34" charset="0"/>
              <a:buChar char="•"/>
            </a:pPr>
            <a:r>
              <a:rPr lang="en-GB" dirty="0" smtClean="0">
                <a:latin typeface="Gill Sans MT" panose="020B0502020104020203" pitchFamily="34" charset="0"/>
              </a:rPr>
              <a:t> Discuss real life vs social media life. Help children to see the difference and realise that they should try not to make comparisons. </a:t>
            </a:r>
          </a:p>
          <a:p>
            <a:pPr>
              <a:buFont typeface="Arial" panose="020B0604020202020204" pitchFamily="34" charset="0"/>
              <a:buChar char="•"/>
            </a:pPr>
            <a:r>
              <a:rPr lang="en-GB" dirty="0">
                <a:latin typeface="Gill Sans MT" panose="020B0502020104020203" pitchFamily="34" charset="0"/>
              </a:rPr>
              <a:t> </a:t>
            </a:r>
            <a:r>
              <a:rPr lang="en-GB" dirty="0" smtClean="0">
                <a:latin typeface="Gill Sans MT" panose="020B0502020104020203" pitchFamily="34" charset="0"/>
              </a:rPr>
              <a:t>Be flexible - allow children more freedom as they demonstrate their maturity and resilience online. </a:t>
            </a:r>
            <a:endParaRPr lang="en-GB" dirty="0">
              <a:latin typeface="Gill Sans MT" panose="020B0502020104020203" pitchFamily="34" charset="0"/>
            </a:endParaRPr>
          </a:p>
        </p:txBody>
      </p:sp>
    </p:spTree>
    <p:extLst>
      <p:ext uri="{BB962C8B-B14F-4D97-AF65-F5344CB8AC3E}">
        <p14:creationId xmlns:p14="http://schemas.microsoft.com/office/powerpoint/2010/main" val="66239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252844"/>
            <a:ext cx="7543800" cy="835661"/>
          </a:xfrm>
        </p:spPr>
        <p:txBody>
          <a:bodyPr/>
          <a:lstStyle/>
          <a:p>
            <a:r>
              <a:rPr lang="en-GB" dirty="0" smtClean="0">
                <a:latin typeface="Gill Sans MT" panose="020B0502020104020203" pitchFamily="34" charset="0"/>
              </a:rPr>
              <a:t>Resources on our website</a:t>
            </a:r>
            <a:endParaRPr lang="en-GB" dirty="0">
              <a:latin typeface="Gill Sans MT" panose="020B0502020104020203" pitchFamily="34" charset="0"/>
            </a:endParaRP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257174" y="1277694"/>
            <a:ext cx="4975226" cy="4601710"/>
          </a:xfrm>
          <a:prstGeom prst="rect">
            <a:avLst/>
          </a:prstGeom>
        </p:spPr>
      </p:pic>
      <p:pic>
        <p:nvPicPr>
          <p:cNvPr id="5" name="Picture 4"/>
          <p:cNvPicPr>
            <a:picLocks noChangeAspect="1"/>
          </p:cNvPicPr>
          <p:nvPr/>
        </p:nvPicPr>
        <p:blipFill>
          <a:blip r:embed="rId4"/>
          <a:stretch>
            <a:fillRect/>
          </a:stretch>
        </p:blipFill>
        <p:spPr>
          <a:xfrm>
            <a:off x="5651685" y="1254761"/>
            <a:ext cx="3127227" cy="3973513"/>
          </a:xfrm>
          <a:prstGeom prst="rect">
            <a:avLst/>
          </a:prstGeom>
        </p:spPr>
      </p:pic>
      <p:pic>
        <p:nvPicPr>
          <p:cNvPr id="6" name="Picture 5"/>
          <p:cNvPicPr>
            <a:picLocks noChangeAspect="1"/>
          </p:cNvPicPr>
          <p:nvPr/>
        </p:nvPicPr>
        <p:blipFill>
          <a:blip r:embed="rId5"/>
          <a:stretch>
            <a:fillRect/>
          </a:stretch>
        </p:blipFill>
        <p:spPr>
          <a:xfrm>
            <a:off x="4352925" y="5819247"/>
            <a:ext cx="4791075" cy="971550"/>
          </a:xfrm>
          <a:prstGeom prst="rect">
            <a:avLst/>
          </a:prstGeom>
        </p:spPr>
      </p:pic>
    </p:spTree>
    <p:extLst>
      <p:ext uri="{BB962C8B-B14F-4D97-AF65-F5344CB8AC3E}">
        <p14:creationId xmlns:p14="http://schemas.microsoft.com/office/powerpoint/2010/main" val="1587103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Gill Sans MT" panose="020B0502020104020203" pitchFamily="34" charset="0"/>
              </a:rPr>
              <a:t>Questions?</a:t>
            </a:r>
            <a:endParaRPr lang="en-GB" dirty="0">
              <a:latin typeface="Gill Sans MT" panose="020B0502020104020203" pitchFamily="34" charset="0"/>
            </a:endParaRPr>
          </a:p>
        </p:txBody>
      </p:sp>
    </p:spTree>
    <p:extLst>
      <p:ext uri="{BB962C8B-B14F-4D97-AF65-F5344CB8AC3E}">
        <p14:creationId xmlns:p14="http://schemas.microsoft.com/office/powerpoint/2010/main" val="780060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smtClean="0"/>
              <a:t> Thank you for joining us.</a:t>
            </a:r>
          </a:p>
          <a:p>
            <a:pPr>
              <a:buFont typeface="Arial" panose="020B0604020202020204" pitchFamily="34" charset="0"/>
              <a:buChar char="•"/>
            </a:pPr>
            <a:r>
              <a:rPr lang="en-GB" dirty="0"/>
              <a:t> </a:t>
            </a:r>
            <a:r>
              <a:rPr lang="en-GB" dirty="0" smtClean="0"/>
              <a:t>Please fill out an evaluation form.</a:t>
            </a:r>
          </a:p>
          <a:p>
            <a:pPr>
              <a:buFont typeface="Arial" panose="020B0604020202020204" pitchFamily="34" charset="0"/>
              <a:buChar char="•"/>
            </a:pPr>
            <a:r>
              <a:rPr lang="en-GB" dirty="0" smtClean="0"/>
              <a:t> If you have any questions or worries, please email school/see me after school.</a:t>
            </a:r>
            <a:endParaRPr lang="en-GB" dirty="0"/>
          </a:p>
        </p:txBody>
      </p:sp>
    </p:spTree>
    <p:extLst>
      <p:ext uri="{BB962C8B-B14F-4D97-AF65-F5344CB8AC3E}">
        <p14:creationId xmlns:p14="http://schemas.microsoft.com/office/powerpoint/2010/main" val="2128592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Gill Sans MT" panose="020B0502020104020203" pitchFamily="34" charset="0"/>
              </a:rPr>
              <a:t>E-Safety Parents’ Evening</a:t>
            </a:r>
            <a:endParaRPr lang="en-GB" dirty="0">
              <a:latin typeface="Gill Sans MT" panose="020B0502020104020203" pitchFamily="34"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smtClean="0">
                <a:latin typeface="Gill Sans MT" panose="020B0502020104020203" pitchFamily="34" charset="0"/>
              </a:rPr>
              <a:t> What do children do online? </a:t>
            </a:r>
          </a:p>
          <a:p>
            <a:pPr>
              <a:buFont typeface="Arial" panose="020B0604020202020204" pitchFamily="34" charset="0"/>
              <a:buChar char="•"/>
            </a:pPr>
            <a:r>
              <a:rPr lang="en-GB" dirty="0" smtClean="0">
                <a:latin typeface="Gill Sans MT" panose="020B0502020104020203" pitchFamily="34" charset="0"/>
              </a:rPr>
              <a:t> What are the risks?</a:t>
            </a:r>
          </a:p>
          <a:p>
            <a:pPr>
              <a:buFont typeface="Arial" panose="020B0604020202020204" pitchFamily="34" charset="0"/>
              <a:buChar char="•"/>
            </a:pPr>
            <a:r>
              <a:rPr lang="en-GB" dirty="0">
                <a:latin typeface="Gill Sans MT" panose="020B0502020104020203" pitchFamily="34" charset="0"/>
              </a:rPr>
              <a:t> E-safety at the </a:t>
            </a:r>
            <a:r>
              <a:rPr lang="en-GB" dirty="0" smtClean="0">
                <a:latin typeface="Gill Sans MT" panose="020B0502020104020203" pitchFamily="34" charset="0"/>
              </a:rPr>
              <a:t>Deanery</a:t>
            </a:r>
          </a:p>
          <a:p>
            <a:pPr>
              <a:buFont typeface="Arial" panose="020B0604020202020204" pitchFamily="34" charset="0"/>
              <a:buChar char="•"/>
            </a:pPr>
            <a:r>
              <a:rPr lang="en-GB" dirty="0" smtClean="0">
                <a:latin typeface="Gill Sans MT" panose="020B0502020104020203" pitchFamily="34" charset="0"/>
              </a:rPr>
              <a:t> PCSO Florence – children’s workshop, real life examples etc.</a:t>
            </a:r>
          </a:p>
          <a:p>
            <a:pPr>
              <a:buFont typeface="Arial" panose="020B0604020202020204" pitchFamily="34" charset="0"/>
              <a:buChar char="•"/>
            </a:pPr>
            <a:r>
              <a:rPr lang="en-GB" dirty="0">
                <a:latin typeface="Gill Sans MT" panose="020B0502020104020203" pitchFamily="34" charset="0"/>
              </a:rPr>
              <a:t> </a:t>
            </a:r>
            <a:r>
              <a:rPr lang="en-GB" dirty="0" smtClean="0">
                <a:latin typeface="Gill Sans MT" panose="020B0502020104020203" pitchFamily="34" charset="0"/>
              </a:rPr>
              <a:t>Findings of the Children’s Commissioner report into social media use among 8-12 year olds. </a:t>
            </a:r>
          </a:p>
          <a:p>
            <a:pPr>
              <a:buFont typeface="Arial" panose="020B0604020202020204" pitchFamily="34" charset="0"/>
              <a:buChar char="•"/>
            </a:pPr>
            <a:r>
              <a:rPr lang="en-GB" dirty="0" smtClean="0">
                <a:latin typeface="Gill Sans MT" panose="020B0502020104020203" pitchFamily="34" charset="0"/>
              </a:rPr>
              <a:t> What can parents do at home?</a:t>
            </a:r>
          </a:p>
          <a:p>
            <a:pPr>
              <a:buFont typeface="Arial" panose="020B0604020202020204" pitchFamily="34" charset="0"/>
              <a:buChar char="•"/>
            </a:pPr>
            <a:r>
              <a:rPr lang="en-GB" dirty="0">
                <a:latin typeface="Gill Sans MT" panose="020B0502020104020203" pitchFamily="34" charset="0"/>
              </a:rPr>
              <a:t> </a:t>
            </a:r>
            <a:r>
              <a:rPr lang="en-GB" dirty="0" smtClean="0">
                <a:latin typeface="Gill Sans MT" panose="020B0502020104020203" pitchFamily="34" charset="0"/>
              </a:rPr>
              <a:t>Questions</a:t>
            </a:r>
            <a:endParaRPr lang="en-GB" dirty="0">
              <a:latin typeface="Gill Sans MT" panose="020B0502020104020203" pitchFamily="34" charset="0"/>
            </a:endParaRPr>
          </a:p>
        </p:txBody>
      </p:sp>
    </p:spTree>
    <p:extLst>
      <p:ext uri="{BB962C8B-B14F-4D97-AF65-F5344CB8AC3E}">
        <p14:creationId xmlns:p14="http://schemas.microsoft.com/office/powerpoint/2010/main" val="501584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Gill Sans MT" panose="020B0502020104020203" pitchFamily="34" charset="0"/>
              </a:rPr>
              <a:t>What do children do online?</a:t>
            </a:r>
            <a:endParaRPr lang="en-GB" dirty="0">
              <a:latin typeface="Gill Sans MT" panose="020B0502020104020203" pitchFamily="34" charset="0"/>
            </a:endParaRPr>
          </a:p>
        </p:txBody>
      </p:sp>
      <p:pic>
        <p:nvPicPr>
          <p:cNvPr id="4" name="Picture 3"/>
          <p:cNvPicPr>
            <a:picLocks noChangeAspect="1"/>
          </p:cNvPicPr>
          <p:nvPr/>
        </p:nvPicPr>
        <p:blipFill rotWithShape="1">
          <a:blip r:embed="rId2"/>
          <a:srcRect t="9920" b="19577"/>
          <a:stretch/>
        </p:blipFill>
        <p:spPr>
          <a:xfrm>
            <a:off x="138928" y="2117407"/>
            <a:ext cx="5801116" cy="3396343"/>
          </a:xfrm>
          <a:prstGeom prst="rect">
            <a:avLst/>
          </a:prstGeom>
        </p:spPr>
      </p:pic>
      <p:sp>
        <p:nvSpPr>
          <p:cNvPr id="5" name="TextBox 4"/>
          <p:cNvSpPr txBox="1"/>
          <p:nvPr/>
        </p:nvSpPr>
        <p:spPr>
          <a:xfrm>
            <a:off x="5983299" y="2091281"/>
            <a:ext cx="2671354" cy="1477328"/>
          </a:xfrm>
          <a:prstGeom prst="rect">
            <a:avLst/>
          </a:prstGeom>
          <a:noFill/>
        </p:spPr>
        <p:txBody>
          <a:bodyPr wrap="square" rtlCol="0">
            <a:spAutoFit/>
          </a:bodyPr>
          <a:lstStyle/>
          <a:p>
            <a:pPr algn="ctr"/>
            <a:r>
              <a:rPr lang="en-GB" dirty="0" smtClean="0">
                <a:solidFill>
                  <a:schemeClr val="tx2"/>
                </a:solidFill>
                <a:latin typeface="Gill Sans MT" panose="020B0502020104020203" pitchFamily="34" charset="0"/>
              </a:rPr>
              <a:t>8-11 year olds spend 11.1 hours a week online.</a:t>
            </a:r>
          </a:p>
          <a:p>
            <a:pPr algn="ctr"/>
            <a:endParaRPr lang="en-GB" dirty="0">
              <a:solidFill>
                <a:schemeClr val="tx2"/>
              </a:solidFill>
              <a:latin typeface="Gill Sans MT" panose="020B0502020104020203" pitchFamily="34" charset="0"/>
            </a:endParaRPr>
          </a:p>
          <a:p>
            <a:pPr algn="ctr"/>
            <a:r>
              <a:rPr lang="en-GB" dirty="0" smtClean="0">
                <a:solidFill>
                  <a:schemeClr val="tx2"/>
                </a:solidFill>
                <a:latin typeface="Gill Sans MT" panose="020B0502020104020203" pitchFamily="34" charset="0"/>
              </a:rPr>
              <a:t>12-15 year olds spend 18.9 hours a week online.</a:t>
            </a:r>
            <a:endParaRPr lang="en-GB" dirty="0">
              <a:solidFill>
                <a:schemeClr val="tx2"/>
              </a:solidFill>
              <a:latin typeface="Gill Sans MT" panose="020B0502020104020203" pitchFamily="34" charset="0"/>
            </a:endParaRPr>
          </a:p>
        </p:txBody>
      </p:sp>
      <p:pic>
        <p:nvPicPr>
          <p:cNvPr id="6" name="Picture 5"/>
          <p:cNvPicPr>
            <a:picLocks noChangeAspect="1"/>
          </p:cNvPicPr>
          <p:nvPr/>
        </p:nvPicPr>
        <p:blipFill>
          <a:blip r:embed="rId3"/>
          <a:stretch>
            <a:fillRect/>
          </a:stretch>
        </p:blipFill>
        <p:spPr>
          <a:xfrm>
            <a:off x="5695406" y="4416469"/>
            <a:ext cx="3247141" cy="1820092"/>
          </a:xfrm>
          <a:prstGeom prst="rect">
            <a:avLst/>
          </a:prstGeom>
        </p:spPr>
      </p:pic>
    </p:spTree>
    <p:extLst>
      <p:ext uri="{BB962C8B-B14F-4D97-AF65-F5344CB8AC3E}">
        <p14:creationId xmlns:p14="http://schemas.microsoft.com/office/powerpoint/2010/main" val="847607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latin typeface="Gill Sans MT" panose="020B0502020104020203" pitchFamily="34" charset="0"/>
              </a:rPr>
              <a:t>What do </a:t>
            </a:r>
            <a:r>
              <a:rPr lang="en-GB" sz="4400" b="1" u="sng" dirty="0" smtClean="0">
                <a:latin typeface="Gill Sans MT" panose="020B0502020104020203" pitchFamily="34" charset="0"/>
              </a:rPr>
              <a:t>Deanery</a:t>
            </a:r>
            <a:r>
              <a:rPr lang="en-GB" sz="4400" dirty="0" smtClean="0">
                <a:latin typeface="Gill Sans MT" panose="020B0502020104020203" pitchFamily="34" charset="0"/>
              </a:rPr>
              <a:t> children do online?</a:t>
            </a:r>
            <a:endParaRPr lang="en-GB" sz="4400" dirty="0">
              <a:latin typeface="Gill Sans MT" panose="020B0502020104020203" pitchFamily="34"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smtClean="0"/>
              <a:t> Children are most likely to use tablets to access the internet, but many have their own phones and laptops.</a:t>
            </a:r>
          </a:p>
          <a:p>
            <a:pPr>
              <a:buFont typeface="Arial" panose="020B0604020202020204" pitchFamily="34" charset="0"/>
              <a:buChar char="•"/>
            </a:pPr>
            <a:endParaRPr lang="en-GB" dirty="0"/>
          </a:p>
        </p:txBody>
      </p:sp>
      <p:pic>
        <p:nvPicPr>
          <p:cNvPr id="4" name="Picture 3"/>
          <p:cNvPicPr>
            <a:picLocks noChangeAspect="1"/>
          </p:cNvPicPr>
          <p:nvPr/>
        </p:nvPicPr>
        <p:blipFill>
          <a:blip r:embed="rId2"/>
          <a:stretch>
            <a:fillRect/>
          </a:stretch>
        </p:blipFill>
        <p:spPr>
          <a:xfrm>
            <a:off x="822959" y="2472259"/>
            <a:ext cx="5597026" cy="3505208"/>
          </a:xfrm>
          <a:prstGeom prst="rect">
            <a:avLst/>
          </a:prstGeom>
        </p:spPr>
      </p:pic>
    </p:spTree>
    <p:extLst>
      <p:ext uri="{BB962C8B-B14F-4D97-AF65-F5344CB8AC3E}">
        <p14:creationId xmlns:p14="http://schemas.microsoft.com/office/powerpoint/2010/main" val="3315925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latin typeface="Gill Sans MT" panose="020B0502020104020203" pitchFamily="34" charset="0"/>
              </a:rPr>
              <a:t>What do </a:t>
            </a:r>
            <a:r>
              <a:rPr lang="en-GB" sz="4400" b="1" u="sng" dirty="0" smtClean="0">
                <a:latin typeface="Gill Sans MT" panose="020B0502020104020203" pitchFamily="34" charset="0"/>
              </a:rPr>
              <a:t>Deanery</a:t>
            </a:r>
            <a:r>
              <a:rPr lang="en-GB" sz="4400" dirty="0" smtClean="0">
                <a:latin typeface="Gill Sans MT" panose="020B0502020104020203" pitchFamily="34" charset="0"/>
              </a:rPr>
              <a:t> children do online?</a:t>
            </a:r>
            <a:endParaRPr lang="en-GB" sz="4400" dirty="0">
              <a:latin typeface="Gill Sans MT" panose="020B0502020104020203" pitchFamily="34"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smtClean="0"/>
              <a:t>  Upwards of 42% of children have games consoles (75% in Y6)</a:t>
            </a:r>
          </a:p>
          <a:p>
            <a:pPr>
              <a:buFont typeface="Arial" panose="020B0604020202020204" pitchFamily="34" charset="0"/>
              <a:buChar char="•"/>
            </a:pPr>
            <a:r>
              <a:rPr lang="en-GB" dirty="0"/>
              <a:t> </a:t>
            </a:r>
            <a:r>
              <a:rPr lang="en-GB" dirty="0" smtClean="0"/>
              <a:t> Many children play multiplayer games online which can involve messaging others or speaking over headsets. </a:t>
            </a:r>
            <a:endParaRPr lang="en-GB" dirty="0"/>
          </a:p>
        </p:txBody>
      </p:sp>
      <p:pic>
        <p:nvPicPr>
          <p:cNvPr id="5" name="Picture 4"/>
          <p:cNvPicPr>
            <a:picLocks noChangeAspect="1"/>
          </p:cNvPicPr>
          <p:nvPr/>
        </p:nvPicPr>
        <p:blipFill>
          <a:blip r:embed="rId2"/>
          <a:stretch>
            <a:fillRect/>
          </a:stretch>
        </p:blipFill>
        <p:spPr>
          <a:xfrm>
            <a:off x="965564" y="3021058"/>
            <a:ext cx="5410200" cy="3219450"/>
          </a:xfrm>
          <a:prstGeom prst="rect">
            <a:avLst/>
          </a:prstGeom>
        </p:spPr>
      </p:pic>
    </p:spTree>
    <p:extLst>
      <p:ext uri="{BB962C8B-B14F-4D97-AF65-F5344CB8AC3E}">
        <p14:creationId xmlns:p14="http://schemas.microsoft.com/office/powerpoint/2010/main" val="2929687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latin typeface="Gill Sans MT" panose="020B0502020104020203" pitchFamily="34" charset="0"/>
              </a:rPr>
              <a:t>What do </a:t>
            </a:r>
            <a:r>
              <a:rPr lang="en-GB" sz="4400" b="1" u="sng" dirty="0" smtClean="0">
                <a:latin typeface="Gill Sans MT" panose="020B0502020104020203" pitchFamily="34" charset="0"/>
              </a:rPr>
              <a:t>Deanery</a:t>
            </a:r>
            <a:r>
              <a:rPr lang="en-GB" sz="4400" dirty="0" smtClean="0">
                <a:latin typeface="Gill Sans MT" panose="020B0502020104020203" pitchFamily="34" charset="0"/>
              </a:rPr>
              <a:t> children do online?</a:t>
            </a:r>
            <a:endParaRPr lang="en-GB" sz="4400" dirty="0">
              <a:latin typeface="Gill Sans MT" panose="020B0502020104020203" pitchFamily="34"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smtClean="0">
                <a:latin typeface="Gill Sans MT" panose="020B0502020104020203" pitchFamily="34" charset="0"/>
              </a:rPr>
              <a:t>  Between 53% - 70% of children keep devices with them at night. </a:t>
            </a:r>
          </a:p>
          <a:p>
            <a:pPr>
              <a:buFont typeface="Arial" panose="020B0604020202020204" pitchFamily="34" charset="0"/>
              <a:buChar char="•"/>
            </a:pPr>
            <a:r>
              <a:rPr lang="en-GB" dirty="0">
                <a:latin typeface="Gill Sans MT" panose="020B0502020104020203" pitchFamily="34" charset="0"/>
              </a:rPr>
              <a:t> </a:t>
            </a:r>
            <a:r>
              <a:rPr lang="en-GB" dirty="0" smtClean="0">
                <a:latin typeface="Gill Sans MT" panose="020B0502020104020203" pitchFamily="34" charset="0"/>
              </a:rPr>
              <a:t> Many children said that they use these to go online after they’ve been asked to go to bed.</a:t>
            </a:r>
            <a:r>
              <a:rPr lang="en-GB" dirty="0" smtClean="0"/>
              <a:t> </a:t>
            </a:r>
            <a:r>
              <a:rPr lang="en-GB" dirty="0" smtClean="0">
                <a:latin typeface="Gill Sans MT" panose="020B0502020104020203" pitchFamily="34" charset="0"/>
              </a:rPr>
              <a:t>(Messaging friends, playing games – most watching YouTube videos)</a:t>
            </a:r>
          </a:p>
        </p:txBody>
      </p:sp>
      <p:pic>
        <p:nvPicPr>
          <p:cNvPr id="4" name="Picture 3"/>
          <p:cNvPicPr>
            <a:picLocks noChangeAspect="1"/>
          </p:cNvPicPr>
          <p:nvPr/>
        </p:nvPicPr>
        <p:blipFill>
          <a:blip r:embed="rId3"/>
          <a:stretch>
            <a:fillRect/>
          </a:stretch>
        </p:blipFill>
        <p:spPr>
          <a:xfrm>
            <a:off x="4594859" y="3579223"/>
            <a:ext cx="3807823" cy="2194560"/>
          </a:xfrm>
          <a:prstGeom prst="rect">
            <a:avLst/>
          </a:prstGeom>
        </p:spPr>
      </p:pic>
    </p:spTree>
    <p:extLst>
      <p:ext uri="{BB962C8B-B14F-4D97-AF65-F5344CB8AC3E}">
        <p14:creationId xmlns:p14="http://schemas.microsoft.com/office/powerpoint/2010/main" val="647423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Gill Sans MT" panose="020B0502020104020203" pitchFamily="34" charset="0"/>
              </a:rPr>
              <a:t>Risk and harm</a:t>
            </a:r>
            <a:endParaRPr lang="en-GB" dirty="0">
              <a:latin typeface="Gill Sans MT" panose="020B0502020104020203" pitchFamily="34"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smtClean="0">
                <a:latin typeface="Gill Sans MT" panose="020B0502020104020203" pitchFamily="34" charset="0"/>
              </a:rPr>
              <a:t> Children will take risks, so there is a need to find a balance between this behaviour and keeping them safe online. </a:t>
            </a:r>
          </a:p>
          <a:p>
            <a:pPr>
              <a:buFont typeface="Arial" panose="020B0604020202020204" pitchFamily="34" charset="0"/>
              <a:buChar char="•"/>
            </a:pPr>
            <a:r>
              <a:rPr lang="en-GB" dirty="0">
                <a:latin typeface="Gill Sans MT" panose="020B0502020104020203" pitchFamily="34" charset="0"/>
              </a:rPr>
              <a:t> </a:t>
            </a:r>
            <a:r>
              <a:rPr lang="en-GB" dirty="0" smtClean="0">
                <a:latin typeface="Gill Sans MT" panose="020B0502020104020203" pitchFamily="34" charset="0"/>
              </a:rPr>
              <a:t>Risk taking is part of child development and connected to our desire to learn and succeed.</a:t>
            </a:r>
          </a:p>
          <a:p>
            <a:pPr>
              <a:buFont typeface="Arial" panose="020B0604020202020204" pitchFamily="34" charset="0"/>
              <a:buChar char="•"/>
            </a:pPr>
            <a:r>
              <a:rPr lang="en-GB" dirty="0" smtClean="0">
                <a:latin typeface="Gill Sans MT" panose="020B0502020104020203" pitchFamily="34" charset="0"/>
              </a:rPr>
              <a:t> As children take risks, they are inevitably exposed to more harm. </a:t>
            </a:r>
          </a:p>
          <a:p>
            <a:pPr>
              <a:buFont typeface="Arial" panose="020B0604020202020204" pitchFamily="34" charset="0"/>
              <a:buChar char="•"/>
            </a:pPr>
            <a:r>
              <a:rPr lang="en-GB" dirty="0">
                <a:latin typeface="Gill Sans MT" panose="020B0502020104020203" pitchFamily="34" charset="0"/>
              </a:rPr>
              <a:t> </a:t>
            </a:r>
            <a:r>
              <a:rPr lang="en-GB" dirty="0" smtClean="0">
                <a:latin typeface="Gill Sans MT" panose="020B0502020104020203" pitchFamily="34" charset="0"/>
              </a:rPr>
              <a:t>Risk taking needs to be viewed in the context of each individual child and their levels of maturity, development and resilience. </a:t>
            </a:r>
          </a:p>
          <a:p>
            <a:pPr>
              <a:buFont typeface="Arial" panose="020B0604020202020204" pitchFamily="34" charset="0"/>
              <a:buChar char="•"/>
            </a:pPr>
            <a:r>
              <a:rPr lang="en-GB" dirty="0" smtClean="0">
                <a:latin typeface="Gill Sans MT" panose="020B0502020104020203" pitchFamily="34" charset="0"/>
              </a:rPr>
              <a:t> The </a:t>
            </a:r>
            <a:r>
              <a:rPr lang="en-GB" dirty="0">
                <a:latin typeface="Gill Sans MT" panose="020B0502020104020203" pitchFamily="34" charset="0"/>
              </a:rPr>
              <a:t>presence of risk does not always mean there will be harm.</a:t>
            </a:r>
          </a:p>
          <a:p>
            <a:pPr marL="0" indent="0">
              <a:buNone/>
            </a:pPr>
            <a:endParaRPr lang="en-GB" dirty="0">
              <a:latin typeface="Gill Sans MT" panose="020B0502020104020203" pitchFamily="34" charset="0"/>
            </a:endParaRPr>
          </a:p>
        </p:txBody>
      </p:sp>
    </p:spTree>
    <p:extLst>
      <p:ext uri="{BB962C8B-B14F-4D97-AF65-F5344CB8AC3E}">
        <p14:creationId xmlns:p14="http://schemas.microsoft.com/office/powerpoint/2010/main" val="1217473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59" y="299667"/>
            <a:ext cx="8445311" cy="836802"/>
          </a:xfrm>
        </p:spPr>
        <p:txBody>
          <a:bodyPr/>
          <a:lstStyle/>
          <a:p>
            <a:r>
              <a:rPr lang="en-GB" dirty="0" smtClean="0">
                <a:latin typeface="Gill Sans MT" panose="020B0502020104020203" pitchFamily="34" charset="0"/>
              </a:rPr>
              <a:t>What are the risks? – The 3Cs</a:t>
            </a:r>
            <a:endParaRPr lang="en-GB" dirty="0">
              <a:latin typeface="Gill Sans MT" panose="020B0502020104020203" pitchFamily="34" charset="0"/>
            </a:endParaRPr>
          </a:p>
        </p:txBody>
      </p:sp>
      <p:grpSp>
        <p:nvGrpSpPr>
          <p:cNvPr id="8" name="Group 7"/>
          <p:cNvGrpSpPr/>
          <p:nvPr/>
        </p:nvGrpSpPr>
        <p:grpSpPr>
          <a:xfrm>
            <a:off x="110859" y="1553810"/>
            <a:ext cx="8967997" cy="4049485"/>
            <a:chOff x="110859" y="1553810"/>
            <a:chExt cx="8967997" cy="4049485"/>
          </a:xfrm>
        </p:grpSpPr>
        <p:pic>
          <p:nvPicPr>
            <p:cNvPr id="4" name="Picture 3"/>
            <p:cNvPicPr>
              <a:picLocks noChangeAspect="1"/>
            </p:cNvPicPr>
            <p:nvPr/>
          </p:nvPicPr>
          <p:blipFill>
            <a:blip r:embed="rId3"/>
            <a:stretch>
              <a:fillRect/>
            </a:stretch>
          </p:blipFill>
          <p:spPr>
            <a:xfrm>
              <a:off x="110859" y="1553810"/>
              <a:ext cx="8967997" cy="4049485"/>
            </a:xfrm>
            <a:prstGeom prst="rect">
              <a:avLst/>
            </a:prstGeom>
          </p:spPr>
        </p:pic>
        <p:sp>
          <p:nvSpPr>
            <p:cNvPr id="7" name="Rectangle 6"/>
            <p:cNvSpPr/>
            <p:nvPr/>
          </p:nvSpPr>
          <p:spPr>
            <a:xfrm>
              <a:off x="110859" y="5015345"/>
              <a:ext cx="2812450" cy="3463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spTree>
    <p:extLst>
      <p:ext uri="{BB962C8B-B14F-4D97-AF65-F5344CB8AC3E}">
        <p14:creationId xmlns:p14="http://schemas.microsoft.com/office/powerpoint/2010/main" val="2489606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Gill Sans MT" panose="020B0502020104020203" pitchFamily="34" charset="0"/>
              </a:rPr>
              <a:t>What are the risks?</a:t>
            </a:r>
            <a:endParaRPr lang="en-GB" dirty="0">
              <a:latin typeface="Gill Sans MT" panose="020B0502020104020203" pitchFamily="34"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smtClean="0">
                <a:latin typeface="Gill Sans MT" panose="020B0502020104020203" pitchFamily="34" charset="0"/>
              </a:rPr>
              <a:t> Accessing online pornography (accidentally or out of curiosity)</a:t>
            </a:r>
          </a:p>
          <a:p>
            <a:pPr>
              <a:buFont typeface="Arial" panose="020B0604020202020204" pitchFamily="34" charset="0"/>
              <a:buChar char="•"/>
            </a:pPr>
            <a:r>
              <a:rPr lang="en-GB" dirty="0">
                <a:latin typeface="Gill Sans MT" panose="020B0502020104020203" pitchFamily="34" charset="0"/>
              </a:rPr>
              <a:t> </a:t>
            </a:r>
            <a:r>
              <a:rPr lang="en-GB" dirty="0" smtClean="0">
                <a:latin typeface="Gill Sans MT" panose="020B0502020104020203" pitchFamily="34" charset="0"/>
              </a:rPr>
              <a:t>Accessing violent content (YouTube videos, games, </a:t>
            </a:r>
            <a:r>
              <a:rPr lang="en-GB" dirty="0" err="1" smtClean="0">
                <a:latin typeface="Gill Sans MT" panose="020B0502020104020203" pitchFamily="34" charset="0"/>
              </a:rPr>
              <a:t>etc</a:t>
            </a:r>
            <a:r>
              <a:rPr lang="en-GB" dirty="0" smtClean="0">
                <a:latin typeface="Gill Sans MT" panose="020B0502020104020203" pitchFamily="34" charset="0"/>
              </a:rPr>
              <a:t>)</a:t>
            </a:r>
          </a:p>
          <a:p>
            <a:pPr>
              <a:buFont typeface="Arial" panose="020B0604020202020204" pitchFamily="34" charset="0"/>
              <a:buChar char="•"/>
            </a:pPr>
            <a:r>
              <a:rPr lang="en-GB" dirty="0" smtClean="0">
                <a:latin typeface="Gill Sans MT" panose="020B0502020104020203" pitchFamily="34" charset="0"/>
              </a:rPr>
              <a:t> Accessing biased or extreme opinion websites (encouraging eating disorders, self-harm and suicide)</a:t>
            </a:r>
          </a:p>
          <a:p>
            <a:pPr>
              <a:buFont typeface="Arial" panose="020B0604020202020204" pitchFamily="34" charset="0"/>
              <a:buChar char="•"/>
            </a:pPr>
            <a:r>
              <a:rPr lang="en-GB" dirty="0">
                <a:latin typeface="Gill Sans MT" panose="020B0502020104020203" pitchFamily="34" charset="0"/>
              </a:rPr>
              <a:t> </a:t>
            </a:r>
            <a:r>
              <a:rPr lang="en-GB" dirty="0" smtClean="0">
                <a:latin typeface="Gill Sans MT" panose="020B0502020104020203" pitchFamily="34" charset="0"/>
              </a:rPr>
              <a:t>Radicalisation and extremism</a:t>
            </a:r>
          </a:p>
          <a:p>
            <a:pPr>
              <a:buFont typeface="Arial" panose="020B0604020202020204" pitchFamily="34" charset="0"/>
              <a:buChar char="•"/>
            </a:pPr>
            <a:r>
              <a:rPr lang="en-GB" dirty="0">
                <a:latin typeface="Gill Sans MT" panose="020B0502020104020203" pitchFamily="34" charset="0"/>
              </a:rPr>
              <a:t> </a:t>
            </a:r>
            <a:r>
              <a:rPr lang="en-GB" dirty="0" smtClean="0">
                <a:latin typeface="Gill Sans MT" panose="020B0502020104020203" pitchFamily="34" charset="0"/>
              </a:rPr>
              <a:t>Sexting/Sharing inappropriate content</a:t>
            </a:r>
          </a:p>
          <a:p>
            <a:pPr>
              <a:buFont typeface="Arial" panose="020B0604020202020204" pitchFamily="34" charset="0"/>
              <a:buChar char="•"/>
            </a:pPr>
            <a:r>
              <a:rPr lang="en-GB" dirty="0">
                <a:latin typeface="Gill Sans MT" panose="020B0502020104020203" pitchFamily="34" charset="0"/>
              </a:rPr>
              <a:t> </a:t>
            </a:r>
            <a:r>
              <a:rPr lang="en-GB" dirty="0" smtClean="0">
                <a:latin typeface="Gill Sans MT" panose="020B0502020104020203" pitchFamily="34" charset="0"/>
              </a:rPr>
              <a:t>Sexual abuse (contact/non-contact)</a:t>
            </a:r>
          </a:p>
          <a:p>
            <a:pPr>
              <a:buFont typeface="Arial" panose="020B0604020202020204" pitchFamily="34" charset="0"/>
              <a:buChar char="•"/>
            </a:pPr>
            <a:r>
              <a:rPr lang="en-GB" dirty="0" smtClean="0">
                <a:latin typeface="Gill Sans MT" panose="020B0502020104020203" pitchFamily="34" charset="0"/>
              </a:rPr>
              <a:t> Online bullying (known or anonymous)</a:t>
            </a:r>
          </a:p>
          <a:p>
            <a:pPr>
              <a:buFont typeface="Arial" panose="020B0604020202020204" pitchFamily="34" charset="0"/>
              <a:buChar char="•"/>
            </a:pPr>
            <a:endParaRPr lang="en-GB" dirty="0" smtClean="0">
              <a:latin typeface="Gill Sans MT" panose="020B0502020104020203" pitchFamily="34" charset="0"/>
            </a:endParaRPr>
          </a:p>
          <a:p>
            <a:pPr>
              <a:buFont typeface="Arial" panose="020B0604020202020204" pitchFamily="34" charset="0"/>
              <a:buChar char="•"/>
            </a:pPr>
            <a:endParaRPr lang="en-GB" dirty="0">
              <a:latin typeface="Gill Sans MT" panose="020B0502020104020203" pitchFamily="34" charset="0"/>
            </a:endParaRPr>
          </a:p>
        </p:txBody>
      </p:sp>
    </p:spTree>
    <p:extLst>
      <p:ext uri="{BB962C8B-B14F-4D97-AF65-F5344CB8AC3E}">
        <p14:creationId xmlns:p14="http://schemas.microsoft.com/office/powerpoint/2010/main" val="2989783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406</TotalTime>
  <Words>1533</Words>
  <Application>Microsoft Office PowerPoint</Application>
  <PresentationFormat>On-screen Show (4:3)</PresentationFormat>
  <Paragraphs>114</Paragraphs>
  <Slides>17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Gill Sans MT</vt:lpstr>
      <vt:lpstr>Retrospect</vt:lpstr>
      <vt:lpstr>E-Safety Parents’ Evening</vt:lpstr>
      <vt:lpstr>E-Safety Parents’ Evening</vt:lpstr>
      <vt:lpstr>What do children do online?</vt:lpstr>
      <vt:lpstr>What do Deanery children do online?</vt:lpstr>
      <vt:lpstr>What do Deanery children do online?</vt:lpstr>
      <vt:lpstr>What do Deanery children do online?</vt:lpstr>
      <vt:lpstr>Risk and harm</vt:lpstr>
      <vt:lpstr>What are the risks? – The 3Cs</vt:lpstr>
      <vt:lpstr>What are the risks?</vt:lpstr>
      <vt:lpstr>E-Safety at Deanery</vt:lpstr>
      <vt:lpstr>Police E-Safety Workshops</vt:lpstr>
      <vt:lpstr>Children’s Commissioner report – Social media use among 8-12 year olds</vt:lpstr>
      <vt:lpstr>What can parents do?</vt:lpstr>
      <vt:lpstr>What can parents do?</vt:lpstr>
      <vt:lpstr>Resources on our website</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E-Safety Parents’ Evening</dc:title>
  <dc:creator>Office 2016</dc:creator>
  <cp:lastModifiedBy>Office 2016</cp:lastModifiedBy>
  <cp:revision>24</cp:revision>
  <dcterms:created xsi:type="dcterms:W3CDTF">2018-05-02T15:09:40Z</dcterms:created>
  <dcterms:modified xsi:type="dcterms:W3CDTF">2018-05-03T11:27:27Z</dcterms:modified>
</cp:coreProperties>
</file>