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69" r:id="rId5"/>
    <p:sldId id="268" r:id="rId6"/>
    <p:sldId id="270" r:id="rId7"/>
    <p:sldId id="258" r:id="rId8"/>
    <p:sldId id="259" r:id="rId9"/>
    <p:sldId id="262" r:id="rId10"/>
    <p:sldId id="261" r:id="rId11"/>
    <p:sldId id="263" r:id="rId12"/>
    <p:sldId id="265" r:id="rId13"/>
    <p:sldId id="264"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18304BF-BF4D-4491-A88B-212797DEEE73}"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5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935299-9986-4E37-AB3F-597DC35269B1}" type="datetimeFigureOut">
              <a:rPr lang="en-GB" smtClean="0"/>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56748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39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952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300029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53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228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858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78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71222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935299-9986-4E37-AB3F-597DC35269B1}" type="datetimeFigureOut">
              <a:rPr lang="en-GB" smtClean="0"/>
              <a:t>08/10/2018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8304BF-BF4D-4491-A88B-212797DEEE73}"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0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935299-9986-4E37-AB3F-597DC35269B1}" type="datetimeFigureOut">
              <a:rPr lang="en-GB" smtClean="0"/>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226328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935299-9986-4E37-AB3F-597DC35269B1}" type="datetimeFigureOut">
              <a:rPr lang="en-GB" smtClean="0"/>
              <a:t>08/10/2018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8304BF-BF4D-4491-A88B-212797DEEE73}"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9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935299-9986-4E37-AB3F-597DC35269B1}" type="datetimeFigureOut">
              <a:rPr lang="en-GB" smtClean="0"/>
              <a:t>08/10/2018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8304BF-BF4D-4491-A88B-212797DEEE7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462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35299-9986-4E37-AB3F-597DC35269B1}" type="datetimeFigureOut">
              <a:rPr lang="en-GB" smtClean="0"/>
              <a:t>08/10/2018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190363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935299-9986-4E37-AB3F-597DC35269B1}" type="datetimeFigureOut">
              <a:rPr lang="en-GB" smtClean="0"/>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04BF-BF4D-4491-A88B-212797DEEE73}"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88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3935299-9986-4E37-AB3F-597DC35269B1}" type="datetimeFigureOut">
              <a:rPr lang="en-GB" smtClean="0"/>
              <a:t>08/10/2018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8304BF-BF4D-4491-A88B-212797DEEE73}" type="slidenum">
              <a:rPr lang="en-GB" smtClean="0"/>
              <a:t>‹#›</a:t>
            </a:fld>
            <a:endParaRPr lang="en-GB"/>
          </a:p>
        </p:txBody>
      </p:sp>
    </p:spTree>
    <p:extLst>
      <p:ext uri="{BB962C8B-B14F-4D97-AF65-F5344CB8AC3E}">
        <p14:creationId xmlns:p14="http://schemas.microsoft.com/office/powerpoint/2010/main" val="6427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935299-9986-4E37-AB3F-597DC35269B1}" type="datetimeFigureOut">
              <a:rPr lang="en-GB" smtClean="0"/>
              <a:t>08/10/2018</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8304BF-BF4D-4491-A88B-212797DEEE73}" type="slidenum">
              <a:rPr lang="en-GB" smtClean="0"/>
              <a:t>‹#›</a:t>
            </a:fld>
            <a:endParaRPr lang="en-GB"/>
          </a:p>
        </p:txBody>
      </p:sp>
    </p:spTree>
    <p:extLst>
      <p:ext uri="{BB962C8B-B14F-4D97-AF65-F5344CB8AC3E}">
        <p14:creationId xmlns:p14="http://schemas.microsoft.com/office/powerpoint/2010/main" val="3168693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Curriculum Meeting</a:t>
            </a:r>
            <a:endParaRPr lang="en-GB" dirty="0"/>
          </a:p>
        </p:txBody>
      </p:sp>
      <p:sp>
        <p:nvSpPr>
          <p:cNvPr id="3" name="Subtitle 2"/>
          <p:cNvSpPr>
            <a:spLocks noGrp="1"/>
          </p:cNvSpPr>
          <p:nvPr>
            <p:ph type="subTitle" idx="1"/>
          </p:nvPr>
        </p:nvSpPr>
        <p:spPr/>
        <p:txBody>
          <a:bodyPr>
            <a:normAutofit/>
          </a:bodyPr>
          <a:lstStyle/>
          <a:p>
            <a:r>
              <a:rPr lang="en-GB" sz="6000" dirty="0" smtClean="0"/>
              <a:t>Year 3</a:t>
            </a:r>
            <a:endParaRPr lang="en-GB"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269" y="3657597"/>
            <a:ext cx="3122023" cy="3122023"/>
          </a:xfrm>
          <a:prstGeom prst="rect">
            <a:avLst/>
          </a:prstGeom>
        </p:spPr>
      </p:pic>
    </p:spTree>
    <p:extLst>
      <p:ext uri="{BB962C8B-B14F-4D97-AF65-F5344CB8AC3E}">
        <p14:creationId xmlns:p14="http://schemas.microsoft.com/office/powerpoint/2010/main" val="3463545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Celebrations</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lnSpcReduction="10000"/>
          </a:bodyPr>
          <a:lstStyle/>
          <a:p>
            <a:r>
              <a:rPr lang="en-GB" dirty="0" smtClean="0">
                <a:latin typeface="NTPreCursive" panose="03000400000000000000" pitchFamily="66" charset="0"/>
              </a:rPr>
              <a:t>‘Celebration Assembly’ is on Thursday. This is your chance to celebrate the good work that your child has done in Year 3. All children will have the opportunity to share work in this assembly, throughout the year.</a:t>
            </a:r>
          </a:p>
          <a:p>
            <a:r>
              <a:rPr lang="en-GB" dirty="0" smtClean="0">
                <a:latin typeface="NTPreCursive" panose="03000400000000000000" pitchFamily="66" charset="0"/>
              </a:rPr>
              <a:t>Notification via text for best work </a:t>
            </a:r>
          </a:p>
          <a:p>
            <a:r>
              <a:rPr lang="en-GB" dirty="0" smtClean="0">
                <a:solidFill>
                  <a:schemeClr val="tx1"/>
                </a:solidFill>
                <a:latin typeface="NTPreCursive" panose="03000400000000000000" pitchFamily="66" charset="0"/>
              </a:rPr>
              <a:t>School awards and assemblies:  </a:t>
            </a:r>
          </a:p>
          <a:p>
            <a:r>
              <a:rPr lang="en-GB" dirty="0" smtClean="0">
                <a:solidFill>
                  <a:schemeClr val="tx1"/>
                </a:solidFill>
                <a:latin typeface="NTPreCursive" panose="03000400000000000000" pitchFamily="66" charset="0"/>
              </a:rPr>
              <a:t>3W class assembly – Thursday 11</a:t>
            </a:r>
            <a:r>
              <a:rPr lang="en-GB" baseline="30000" dirty="0" smtClean="0">
                <a:solidFill>
                  <a:schemeClr val="tx1"/>
                </a:solidFill>
                <a:latin typeface="NTPreCursive" panose="03000400000000000000" pitchFamily="66" charset="0"/>
              </a:rPr>
              <a:t>th</a:t>
            </a:r>
            <a:r>
              <a:rPr lang="en-GB" dirty="0" smtClean="0">
                <a:solidFill>
                  <a:schemeClr val="tx1"/>
                </a:solidFill>
                <a:latin typeface="NTPreCursive" panose="03000400000000000000" pitchFamily="66" charset="0"/>
              </a:rPr>
              <a:t> Oct, Thurs 25</a:t>
            </a:r>
            <a:r>
              <a:rPr lang="en-GB" baseline="30000" dirty="0" smtClean="0">
                <a:solidFill>
                  <a:schemeClr val="tx1"/>
                </a:solidFill>
                <a:latin typeface="NTPreCursive" panose="03000400000000000000" pitchFamily="66" charset="0"/>
              </a:rPr>
              <a:t>th </a:t>
            </a:r>
            <a:r>
              <a:rPr lang="en-GB" dirty="0" smtClean="0">
                <a:solidFill>
                  <a:schemeClr val="tx1"/>
                </a:solidFill>
                <a:latin typeface="NTPreCursive" panose="03000400000000000000" pitchFamily="66" charset="0"/>
              </a:rPr>
              <a:t> Oct Awards, Thursday 15</a:t>
            </a:r>
            <a:r>
              <a:rPr lang="en-GB" baseline="30000" dirty="0" smtClean="0">
                <a:solidFill>
                  <a:schemeClr val="tx1"/>
                </a:solidFill>
                <a:latin typeface="NTPreCursive" panose="03000400000000000000" pitchFamily="66" charset="0"/>
              </a:rPr>
              <a:t>th</a:t>
            </a:r>
            <a:r>
              <a:rPr lang="en-GB" dirty="0" smtClean="0">
                <a:solidFill>
                  <a:schemeClr val="tx1"/>
                </a:solidFill>
                <a:latin typeface="NTPreCursive" panose="03000400000000000000" pitchFamily="66" charset="0"/>
              </a:rPr>
              <a:t> Nov Year3/5 celebration, Thursday 29</a:t>
            </a:r>
            <a:r>
              <a:rPr lang="en-GB" baseline="30000" dirty="0" smtClean="0">
                <a:solidFill>
                  <a:schemeClr val="tx1"/>
                </a:solidFill>
                <a:latin typeface="NTPreCursive" panose="03000400000000000000" pitchFamily="66" charset="0"/>
              </a:rPr>
              <a:t>th</a:t>
            </a:r>
            <a:r>
              <a:rPr lang="en-GB" dirty="0" smtClean="0">
                <a:solidFill>
                  <a:schemeClr val="tx1"/>
                </a:solidFill>
                <a:latin typeface="NTPreCursive" panose="03000400000000000000" pitchFamily="66" charset="0"/>
              </a:rPr>
              <a:t> Nov Year3/5 celebration, Thursday 13</a:t>
            </a:r>
            <a:r>
              <a:rPr lang="en-GB" baseline="30000" dirty="0" smtClean="0">
                <a:solidFill>
                  <a:schemeClr val="tx1"/>
                </a:solidFill>
                <a:latin typeface="NTPreCursive" panose="03000400000000000000" pitchFamily="66" charset="0"/>
              </a:rPr>
              <a:t>th</a:t>
            </a:r>
            <a:r>
              <a:rPr lang="en-GB" dirty="0" smtClean="0">
                <a:solidFill>
                  <a:schemeClr val="tx1"/>
                </a:solidFill>
                <a:latin typeface="NTPreCursive" panose="03000400000000000000" pitchFamily="66" charset="0"/>
              </a:rPr>
              <a:t> Dec Year3/5 celebration</a:t>
            </a:r>
            <a:endParaRPr lang="en-GB" dirty="0">
              <a:solidFill>
                <a:srgbClr val="0070C0"/>
              </a:solidFill>
              <a:latin typeface="NTPreCursive" panose="03000400000000000000" pitchFamily="66" charset="0"/>
            </a:endParaRPr>
          </a:p>
          <a:p>
            <a:pPr marL="0" indent="0">
              <a:buNone/>
            </a:pPr>
            <a:endParaRPr lang="en-GB" dirty="0" smtClean="0">
              <a:solidFill>
                <a:srgbClr val="0070C0"/>
              </a:solidFill>
              <a:latin typeface="NTPreCursive"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043" y="657224"/>
            <a:ext cx="3514725" cy="1628775"/>
          </a:xfrm>
          <a:prstGeom prst="rect">
            <a:avLst/>
          </a:prstGeom>
        </p:spPr>
      </p:pic>
    </p:spTree>
    <p:extLst>
      <p:ext uri="{BB962C8B-B14F-4D97-AF65-F5344CB8AC3E}">
        <p14:creationId xmlns:p14="http://schemas.microsoft.com/office/powerpoint/2010/main" val="2747345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Rewards/Sanctions</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NTPreCursive" panose="03000400000000000000" pitchFamily="66" charset="0"/>
              </a:rPr>
              <a:t>Good to be green – warning system</a:t>
            </a:r>
          </a:p>
          <a:p>
            <a:r>
              <a:rPr lang="en-GB" dirty="0" smtClean="0">
                <a:latin typeface="NTPreCursive" panose="03000400000000000000" pitchFamily="66" charset="0"/>
              </a:rPr>
              <a:t>This involves </a:t>
            </a:r>
            <a:r>
              <a:rPr lang="en-GB" dirty="0" smtClean="0">
                <a:solidFill>
                  <a:srgbClr val="7030A0"/>
                </a:solidFill>
                <a:latin typeface="NTPreCursive" panose="03000400000000000000" pitchFamily="66" charset="0"/>
              </a:rPr>
              <a:t>verbal warning, yellow card, red card</a:t>
            </a:r>
            <a:r>
              <a:rPr lang="en-GB" dirty="0" smtClean="0">
                <a:latin typeface="NTPreCursive" panose="03000400000000000000" pitchFamily="66" charset="0"/>
              </a:rPr>
              <a:t>. The yellow card can be removed if the child proves that they wish to amend their behaviour. If the yellow card still remains at the end of the day, or a child has received a red card, it is recorded on the </a:t>
            </a:r>
            <a:r>
              <a:rPr lang="en-GB" dirty="0" smtClean="0">
                <a:solidFill>
                  <a:srgbClr val="FF0000"/>
                </a:solidFill>
                <a:latin typeface="NTPreCursive" panose="03000400000000000000" pitchFamily="66" charset="0"/>
              </a:rPr>
              <a:t>school log</a:t>
            </a:r>
            <a:r>
              <a:rPr lang="en-GB" dirty="0" smtClean="0">
                <a:latin typeface="NTPreCursive" panose="03000400000000000000" pitchFamily="66" charset="0"/>
              </a:rPr>
              <a:t>. Red cards – </a:t>
            </a:r>
            <a:r>
              <a:rPr lang="en-GB" dirty="0" smtClean="0">
                <a:solidFill>
                  <a:srgbClr val="FF0000"/>
                </a:solidFill>
                <a:latin typeface="NTPreCursive" panose="03000400000000000000" pitchFamily="66" charset="0"/>
              </a:rPr>
              <a:t>letter sent home </a:t>
            </a:r>
            <a:r>
              <a:rPr lang="en-GB" dirty="0" smtClean="0">
                <a:latin typeface="NTPreCursive" panose="03000400000000000000" pitchFamily="66" charset="0"/>
              </a:rPr>
              <a:t>to parents.</a:t>
            </a:r>
          </a:p>
          <a:p>
            <a:r>
              <a:rPr lang="en-GB" dirty="0" smtClean="0">
                <a:latin typeface="NTPreCursive" panose="03000400000000000000" pitchFamily="66" charset="0"/>
              </a:rPr>
              <a:t>X factor – “Move up the ladder” to receive a privilege card.</a:t>
            </a:r>
            <a:endParaRPr lang="en-GB" dirty="0">
              <a:latin typeface="NTPreCursive" panose="03000400000000000000" pitchFamily="66" charset="0"/>
            </a:endParaRPr>
          </a:p>
          <a:p>
            <a:r>
              <a:rPr lang="en-GB" dirty="0" smtClean="0">
                <a:latin typeface="NTPreCursive" panose="03000400000000000000" pitchFamily="66" charset="0"/>
              </a:rPr>
              <a:t>Privilege card reward – children have decided on these privileges.</a:t>
            </a:r>
          </a:p>
          <a:p>
            <a:r>
              <a:rPr lang="en-GB" dirty="0" smtClean="0">
                <a:latin typeface="NTPreCursive" panose="03000400000000000000" pitchFamily="66" charset="0"/>
              </a:rPr>
              <a:t>Golden time weekly to reward good behaviour. </a:t>
            </a:r>
            <a:endParaRPr lang="en-GB" dirty="0">
              <a:latin typeface="NTPreCursive"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7979" y="634756"/>
            <a:ext cx="1998618" cy="1998618"/>
          </a:xfrm>
          <a:prstGeom prst="rect">
            <a:avLst/>
          </a:prstGeom>
        </p:spPr>
      </p:pic>
    </p:spTree>
    <p:extLst>
      <p:ext uri="{BB962C8B-B14F-4D97-AF65-F5344CB8AC3E}">
        <p14:creationId xmlns:p14="http://schemas.microsoft.com/office/powerpoint/2010/main" val="1003482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542" y="1186542"/>
            <a:ext cx="4689567" cy="4689567"/>
          </a:xfrm>
          <a:prstGeom prst="rect">
            <a:avLst/>
          </a:prstGeom>
        </p:spPr>
      </p:pic>
    </p:spTree>
    <p:extLst>
      <p:ext uri="{BB962C8B-B14F-4D97-AF65-F5344CB8AC3E}">
        <p14:creationId xmlns:p14="http://schemas.microsoft.com/office/powerpoint/2010/main" val="2779862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Snacks</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lnSpcReduction="10000"/>
          </a:bodyPr>
          <a:lstStyle/>
          <a:p>
            <a:r>
              <a:rPr lang="en-GB" dirty="0" smtClean="0">
                <a:latin typeface="NTPreCursive" panose="03000400000000000000" pitchFamily="66" charset="0"/>
              </a:rPr>
              <a:t>Children can bring in a healthy snack to eat at the 11am break time.</a:t>
            </a:r>
          </a:p>
          <a:p>
            <a:endParaRPr lang="en-GB" dirty="0">
              <a:latin typeface="NTPreCursive" panose="03000400000000000000" pitchFamily="66" charset="0"/>
            </a:endParaRPr>
          </a:p>
          <a:p>
            <a:endParaRPr lang="en-GB" dirty="0" smtClean="0">
              <a:latin typeface="NTPreCursive" panose="03000400000000000000" pitchFamily="66" charset="0"/>
            </a:endParaRPr>
          </a:p>
          <a:p>
            <a:endParaRPr lang="en-GB" dirty="0">
              <a:latin typeface="NTPreCursive" panose="03000400000000000000" pitchFamily="66" charset="0"/>
            </a:endParaRPr>
          </a:p>
          <a:p>
            <a:endParaRPr lang="en-GB" dirty="0" smtClean="0">
              <a:latin typeface="NTPreCursive" panose="03000400000000000000" pitchFamily="66" charset="0"/>
            </a:endParaRPr>
          </a:p>
          <a:p>
            <a:r>
              <a:rPr lang="en-GB" dirty="0" smtClean="0">
                <a:latin typeface="NTPreCursive" panose="03000400000000000000" pitchFamily="66" charset="0"/>
              </a:rPr>
              <a:t>Water bottles are kept in the classroom for children to access at all times. Please make sure the bottle is named.</a:t>
            </a:r>
          </a:p>
          <a:p>
            <a:endParaRPr lang="en-GB" dirty="0">
              <a:latin typeface="NTPreCursive"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767" y="3058450"/>
            <a:ext cx="3572486" cy="18531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804" y="3182937"/>
            <a:ext cx="2857500" cy="1460315"/>
          </a:xfrm>
          <a:prstGeom prst="rect">
            <a:avLst/>
          </a:prstGeom>
        </p:spPr>
      </p:pic>
    </p:spTree>
    <p:extLst>
      <p:ext uri="{BB962C8B-B14F-4D97-AF65-F5344CB8AC3E}">
        <p14:creationId xmlns:p14="http://schemas.microsoft.com/office/powerpoint/2010/main" val="2475687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P.E.</a:t>
            </a:r>
            <a:endParaRPr lang="en-GB" dirty="0">
              <a:latin typeface="NTPreCursive" panose="03000400000000000000" pitchFamily="66" charset="0"/>
            </a:endParaRPr>
          </a:p>
        </p:txBody>
      </p:sp>
      <p:sp>
        <p:nvSpPr>
          <p:cNvPr id="3" name="Content Placeholder 2"/>
          <p:cNvSpPr>
            <a:spLocks noGrp="1"/>
          </p:cNvSpPr>
          <p:nvPr>
            <p:ph idx="1"/>
          </p:nvPr>
        </p:nvSpPr>
        <p:spPr/>
        <p:txBody>
          <a:bodyPr/>
          <a:lstStyle/>
          <a:p>
            <a:r>
              <a:rPr lang="en-GB" dirty="0" smtClean="0">
                <a:latin typeface="NTPreCursive" panose="03000400000000000000" pitchFamily="66" charset="0"/>
              </a:rPr>
              <a:t>P.E. – Mon (Basketball) (outdoor) /</a:t>
            </a:r>
            <a:r>
              <a:rPr lang="en-GB" dirty="0">
                <a:latin typeface="NTPreCursive" panose="03000400000000000000" pitchFamily="66" charset="0"/>
              </a:rPr>
              <a:t> </a:t>
            </a:r>
            <a:r>
              <a:rPr lang="en-GB" dirty="0" smtClean="0">
                <a:latin typeface="NTPreCursive" panose="03000400000000000000" pitchFamily="66" charset="0"/>
              </a:rPr>
              <a:t>Tues (Football)  </a:t>
            </a:r>
            <a:r>
              <a:rPr lang="en-GB" dirty="0" smtClean="0">
                <a:latin typeface="NTPreCursive" panose="03000400000000000000" pitchFamily="66" charset="0"/>
              </a:rPr>
              <a:t>(</a:t>
            </a:r>
            <a:r>
              <a:rPr lang="en-GB" dirty="0" smtClean="0">
                <a:latin typeface="NTPreCursive" panose="03000400000000000000" pitchFamily="66" charset="0"/>
              </a:rPr>
              <a:t>outdoor</a:t>
            </a:r>
            <a:r>
              <a:rPr lang="en-GB" dirty="0" smtClean="0">
                <a:latin typeface="NTPreCursive" panose="03000400000000000000" pitchFamily="66" charset="0"/>
              </a:rPr>
              <a:t>)</a:t>
            </a:r>
          </a:p>
          <a:p>
            <a:r>
              <a:rPr lang="en-GB" dirty="0" err="1" smtClean="0">
                <a:latin typeface="NTPreCursive" panose="03000400000000000000" pitchFamily="66" charset="0"/>
              </a:rPr>
              <a:t>Aut</a:t>
            </a:r>
            <a:r>
              <a:rPr lang="en-GB" dirty="0" smtClean="0">
                <a:latin typeface="NTPreCursive" panose="03000400000000000000" pitchFamily="66" charset="0"/>
              </a:rPr>
              <a:t> 2 Mon – dance  Tues - gymnastics</a:t>
            </a:r>
            <a:endParaRPr lang="en-GB" dirty="0" smtClean="0">
              <a:latin typeface="NTPreCursive" panose="03000400000000000000" pitchFamily="66" charset="0"/>
            </a:endParaRPr>
          </a:p>
          <a:p>
            <a:r>
              <a:rPr lang="en-GB" dirty="0" smtClean="0">
                <a:latin typeface="NTPreCursive" panose="03000400000000000000" pitchFamily="66" charset="0"/>
              </a:rPr>
              <a:t>Please provide your child with the correct kit for these days and make sure it is clearly labelled. </a:t>
            </a:r>
          </a:p>
          <a:p>
            <a:r>
              <a:rPr lang="en-GB" dirty="0" smtClean="0">
                <a:latin typeface="NTPreCursive" panose="03000400000000000000" pitchFamily="66" charset="0"/>
              </a:rPr>
              <a:t>A letter will be sent home if your child is missing part of their kit.</a:t>
            </a:r>
          </a:p>
          <a:p>
            <a:pPr marL="0" indent="0">
              <a:buNone/>
            </a:pPr>
            <a:endParaRPr lang="en-GB" dirty="0">
              <a:latin typeface="NTPreCursive"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5542" y="3685241"/>
            <a:ext cx="2422208" cy="2190627"/>
          </a:xfrm>
          <a:prstGeom prst="rect">
            <a:avLst/>
          </a:prstGeom>
        </p:spPr>
      </p:pic>
    </p:spTree>
    <p:extLst>
      <p:ext uri="{BB962C8B-B14F-4D97-AF65-F5344CB8AC3E}">
        <p14:creationId xmlns:p14="http://schemas.microsoft.com/office/powerpoint/2010/main" val="1761213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NTPreCursive" panose="03000400000000000000" pitchFamily="66" charset="0"/>
              </a:rPr>
              <a:t>Year 3 Timetable</a:t>
            </a:r>
            <a:br>
              <a:rPr lang="en-GB" dirty="0" smtClean="0">
                <a:latin typeface="NTPreCursive" panose="03000400000000000000" pitchFamily="66" charset="0"/>
              </a:rPr>
            </a:br>
            <a:r>
              <a:rPr lang="en-GB" dirty="0" smtClean="0">
                <a:latin typeface="NTPreCursive" panose="03000400000000000000" pitchFamily="66" charset="0"/>
              </a:rPr>
              <a:t>English and Maths</a:t>
            </a:r>
            <a:endParaRPr lang="en-GB" dirty="0">
              <a:latin typeface="NTPreCursive" panose="03000400000000000000" pitchFamily="66" charset="0"/>
            </a:endParaRPr>
          </a:p>
        </p:txBody>
      </p:sp>
      <p:sp>
        <p:nvSpPr>
          <p:cNvPr id="3" name="Content Placeholder 2"/>
          <p:cNvSpPr>
            <a:spLocks noGrp="1"/>
          </p:cNvSpPr>
          <p:nvPr>
            <p:ph idx="1"/>
          </p:nvPr>
        </p:nvSpPr>
        <p:spPr>
          <a:xfrm>
            <a:off x="1295401" y="2556932"/>
            <a:ext cx="9601197" cy="3318936"/>
          </a:xfrm>
        </p:spPr>
        <p:txBody>
          <a:bodyPr/>
          <a:lstStyle/>
          <a:p>
            <a:r>
              <a:rPr lang="en-GB" dirty="0" smtClean="0">
                <a:latin typeface="NTPreCursive" panose="03000400000000000000" pitchFamily="66" charset="0"/>
              </a:rPr>
              <a:t>English is taught </a:t>
            </a:r>
            <a:r>
              <a:rPr lang="en-GB" dirty="0" smtClean="0">
                <a:solidFill>
                  <a:srgbClr val="FF0000"/>
                </a:solidFill>
                <a:latin typeface="NTPreCursive" panose="03000400000000000000" pitchFamily="66" charset="0"/>
              </a:rPr>
              <a:t>daily.</a:t>
            </a:r>
            <a:r>
              <a:rPr lang="en-GB" dirty="0" smtClean="0">
                <a:latin typeface="NTPreCursive" panose="03000400000000000000" pitchFamily="66" charset="0"/>
              </a:rPr>
              <a:t> This is taught throughout the week as: </a:t>
            </a:r>
            <a:r>
              <a:rPr lang="en-GB" dirty="0" smtClean="0">
                <a:solidFill>
                  <a:srgbClr val="7030A0"/>
                </a:solidFill>
                <a:latin typeface="NTPreCursive" panose="03000400000000000000" pitchFamily="66" charset="0"/>
              </a:rPr>
              <a:t>Guided Reading, Grammar, </a:t>
            </a:r>
            <a:r>
              <a:rPr lang="en-GB" dirty="0">
                <a:solidFill>
                  <a:srgbClr val="7030A0"/>
                </a:solidFill>
                <a:latin typeface="NTPreCursive" panose="03000400000000000000" pitchFamily="66" charset="0"/>
              </a:rPr>
              <a:t>Comprehension</a:t>
            </a:r>
            <a:r>
              <a:rPr lang="en-GB" dirty="0" smtClean="0">
                <a:solidFill>
                  <a:srgbClr val="7030A0"/>
                </a:solidFill>
                <a:latin typeface="NTPreCursive" panose="03000400000000000000" pitchFamily="66" charset="0"/>
              </a:rPr>
              <a:t>, SPAG, Writing, Spelling, Dictation and Handwriting</a:t>
            </a:r>
            <a:r>
              <a:rPr lang="en-GB" dirty="0" smtClean="0">
                <a:latin typeface="NTPreCursive" panose="03000400000000000000" pitchFamily="66" charset="0"/>
              </a:rPr>
              <a:t>.</a:t>
            </a:r>
          </a:p>
          <a:p>
            <a:r>
              <a:rPr lang="en-GB" dirty="0" smtClean="0">
                <a:latin typeface="NTPreCursive" panose="03000400000000000000" pitchFamily="66" charset="0"/>
              </a:rPr>
              <a:t>English is also part of other subject areas such as </a:t>
            </a:r>
            <a:r>
              <a:rPr lang="en-GB" dirty="0" smtClean="0">
                <a:solidFill>
                  <a:srgbClr val="7030A0"/>
                </a:solidFill>
                <a:latin typeface="NTPreCursive" panose="03000400000000000000" pitchFamily="66" charset="0"/>
              </a:rPr>
              <a:t>R.E. Science and Creative Curriculum. </a:t>
            </a:r>
          </a:p>
          <a:p>
            <a:r>
              <a:rPr lang="en-GB" dirty="0" smtClean="0">
                <a:latin typeface="NTPreCursive" panose="03000400000000000000" pitchFamily="66" charset="0"/>
              </a:rPr>
              <a:t>Maths is taught </a:t>
            </a:r>
            <a:r>
              <a:rPr lang="en-GB" dirty="0" smtClean="0">
                <a:solidFill>
                  <a:srgbClr val="FF0000"/>
                </a:solidFill>
                <a:latin typeface="NTPreCursive" panose="03000400000000000000" pitchFamily="66" charset="0"/>
              </a:rPr>
              <a:t>daily</a:t>
            </a:r>
            <a:r>
              <a:rPr lang="en-GB" dirty="0" smtClean="0">
                <a:latin typeface="NTPreCursive" panose="03000400000000000000" pitchFamily="66" charset="0"/>
              </a:rPr>
              <a:t>. Children start by completing a short ‘Settling Down’ task and then move on to the main focus of the lesson.</a:t>
            </a:r>
            <a:endParaRPr lang="en-GB" dirty="0">
              <a:latin typeface="NTPreCursive" panose="03000400000000000000"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7" y="768804"/>
            <a:ext cx="3313612" cy="14940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581" y="485522"/>
            <a:ext cx="3416481" cy="2071410"/>
          </a:xfrm>
          <a:prstGeom prst="rect">
            <a:avLst/>
          </a:prstGeom>
        </p:spPr>
      </p:pic>
    </p:spTree>
    <p:extLst>
      <p:ext uri="{BB962C8B-B14F-4D97-AF65-F5344CB8AC3E}">
        <p14:creationId xmlns:p14="http://schemas.microsoft.com/office/powerpoint/2010/main" val="3856362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Maths</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fontScale="92500"/>
          </a:bodyPr>
          <a:lstStyle/>
          <a:p>
            <a:r>
              <a:rPr lang="en-GB" dirty="0" smtClean="0">
                <a:latin typeface="NTPreCursive" panose="03000400000000000000" pitchFamily="66" charset="0"/>
              </a:rPr>
              <a:t>Settling down </a:t>
            </a:r>
            <a:r>
              <a:rPr lang="en-GB" dirty="0">
                <a:latin typeface="NTPreCursive" panose="03000400000000000000" pitchFamily="66" charset="0"/>
              </a:rPr>
              <a:t>activity </a:t>
            </a:r>
            <a:r>
              <a:rPr lang="en-GB" dirty="0" smtClean="0">
                <a:latin typeface="NTPreCursive" panose="03000400000000000000" pitchFamily="66" charset="0"/>
              </a:rPr>
              <a:t>- Differentiated </a:t>
            </a:r>
            <a:r>
              <a:rPr lang="en-GB" dirty="0">
                <a:latin typeface="NTPreCursive" panose="03000400000000000000" pitchFamily="66" charset="0"/>
              </a:rPr>
              <a:t>task  1* 2** 3</a:t>
            </a:r>
            <a:r>
              <a:rPr lang="en-GB" dirty="0" smtClean="0">
                <a:latin typeface="NTPreCursive" panose="03000400000000000000" pitchFamily="66" charset="0"/>
              </a:rPr>
              <a:t>***</a:t>
            </a:r>
            <a:endParaRPr lang="en-GB" dirty="0" smtClean="0">
              <a:latin typeface="NTPreCursive" panose="03000400000000000000" pitchFamily="66" charset="0"/>
            </a:endParaRPr>
          </a:p>
          <a:p>
            <a:r>
              <a:rPr lang="en-GB" dirty="0" smtClean="0">
                <a:latin typeface="NTPreCursive" panose="03000400000000000000" pitchFamily="66" charset="0"/>
              </a:rPr>
              <a:t>Calculation policy </a:t>
            </a:r>
          </a:p>
          <a:p>
            <a:r>
              <a:rPr lang="en-GB" dirty="0" smtClean="0">
                <a:latin typeface="NTPreCursive" panose="03000400000000000000" pitchFamily="66" charset="0"/>
              </a:rPr>
              <a:t>Fluency, Reasoning, Problem solving examples</a:t>
            </a:r>
          </a:p>
          <a:p>
            <a:r>
              <a:rPr lang="en-GB" dirty="0" smtClean="0">
                <a:latin typeface="NTPreCursive" panose="03000400000000000000" pitchFamily="66" charset="0"/>
              </a:rPr>
              <a:t>X tables x3, x4, x8    beat the clock – scores recorded by pupils themselves – aim is to beat their previous score </a:t>
            </a:r>
            <a:endParaRPr lang="en-GB" dirty="0" smtClean="0">
              <a:latin typeface="NTPreCursive" panose="03000400000000000000" pitchFamily="66" charset="0"/>
            </a:endParaRPr>
          </a:p>
          <a:p>
            <a:r>
              <a:rPr lang="en-GB" dirty="0" smtClean="0">
                <a:latin typeface="NTPreCursive" panose="03000400000000000000" pitchFamily="66" charset="0"/>
              </a:rPr>
              <a:t>Tasks are set to meet the pupils needs in terms of ability. Children are encouraged to challenge themselves, often having opportunity to choose which level they would like to work at. </a:t>
            </a:r>
            <a:endParaRPr lang="en-GB" dirty="0" smtClean="0">
              <a:latin typeface="NTPreCursive" panose="03000400000000000000" pitchFamily="66" charset="0"/>
            </a:endParaRPr>
          </a:p>
          <a:p>
            <a:pPr marL="0" indent="0">
              <a:buNone/>
            </a:pP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581" y="485522"/>
            <a:ext cx="3416481" cy="2071410"/>
          </a:xfrm>
          <a:prstGeom prst="rect">
            <a:avLst/>
          </a:prstGeom>
        </p:spPr>
      </p:pic>
    </p:spTree>
    <p:extLst>
      <p:ext uri="{BB962C8B-B14F-4D97-AF65-F5344CB8AC3E}">
        <p14:creationId xmlns:p14="http://schemas.microsoft.com/office/powerpoint/2010/main" val="1904768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Calculations policy</a:t>
            </a:r>
            <a:endParaRPr lang="en-GB" dirty="0"/>
          </a:p>
        </p:txBody>
      </p:sp>
      <p:sp>
        <p:nvSpPr>
          <p:cNvPr id="5" name="Content Placeholder 4"/>
          <p:cNvSpPr>
            <a:spLocks noGrp="1"/>
          </p:cNvSpPr>
          <p:nvPr>
            <p:ph idx="1"/>
          </p:nvPr>
        </p:nvSpPr>
        <p:spPr/>
        <p:txBody>
          <a:bodyPr/>
          <a:lstStyle/>
          <a:p>
            <a:r>
              <a:rPr lang="en-GB" dirty="0" smtClean="0">
                <a:latin typeface="NTPreCursive" panose="03000400000000000000" pitchFamily="66" charset="0"/>
              </a:rPr>
              <a:t>Please look at the handouts provided, outlining the calculations policy in Year 3.</a:t>
            </a:r>
          </a:p>
          <a:p>
            <a:r>
              <a:rPr lang="en-GB" dirty="0" smtClean="0">
                <a:latin typeface="NTPreCursive" panose="03000400000000000000" pitchFamily="66" charset="0"/>
              </a:rPr>
              <a:t>Addition, subtraction, multiplication, division</a:t>
            </a:r>
            <a:endParaRPr lang="en-GB" dirty="0">
              <a:latin typeface="NTPreCursive" panose="03000400000000000000" pitchFamily="66" charset="0"/>
            </a:endParaRPr>
          </a:p>
        </p:txBody>
      </p:sp>
    </p:spTree>
    <p:extLst>
      <p:ext uri="{BB962C8B-B14F-4D97-AF65-F5344CB8AC3E}">
        <p14:creationId xmlns:p14="http://schemas.microsoft.com/office/powerpoint/2010/main" val="3207063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English</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fontScale="92500"/>
          </a:bodyPr>
          <a:lstStyle/>
          <a:p>
            <a:r>
              <a:rPr lang="en-GB" dirty="0" smtClean="0">
                <a:latin typeface="NTPreCursive" panose="03000400000000000000" pitchFamily="66" charset="0"/>
              </a:rPr>
              <a:t>Settling down task</a:t>
            </a:r>
          </a:p>
          <a:p>
            <a:r>
              <a:rPr lang="en-GB" dirty="0" smtClean="0">
                <a:latin typeface="NTPreCursive" panose="03000400000000000000" pitchFamily="66" charset="0"/>
              </a:rPr>
              <a:t>Terminology glossary </a:t>
            </a:r>
          </a:p>
          <a:p>
            <a:r>
              <a:rPr lang="en-GB" dirty="0" smtClean="0">
                <a:latin typeface="NTPreCursive" panose="03000400000000000000" pitchFamily="66" charset="0"/>
              </a:rPr>
              <a:t>In English books </a:t>
            </a:r>
            <a:r>
              <a:rPr lang="en-GB" dirty="0" smtClean="0">
                <a:latin typeface="NTPreCursive" panose="03000400000000000000" pitchFamily="66" charset="0"/>
              </a:rPr>
              <a:t>– </a:t>
            </a:r>
            <a:r>
              <a:rPr lang="en-GB" dirty="0" smtClean="0">
                <a:latin typeface="NTPreCursive" panose="03000400000000000000" pitchFamily="66" charset="0"/>
              </a:rPr>
              <a:t>Year 3/4 Common exception word lists/word banks/targets</a:t>
            </a:r>
          </a:p>
          <a:p>
            <a:r>
              <a:rPr lang="en-GB" dirty="0" smtClean="0">
                <a:latin typeface="NTPreCursive" panose="03000400000000000000" pitchFamily="66" charset="0"/>
              </a:rPr>
              <a:t>Spelling – Weekly spelling patterns – tested and taught, dictation and editing activities weekly</a:t>
            </a:r>
          </a:p>
          <a:p>
            <a:r>
              <a:rPr lang="en-GB" dirty="0" smtClean="0">
                <a:latin typeface="NTPreCursive" panose="03000400000000000000" pitchFamily="66" charset="0"/>
              </a:rPr>
              <a:t>Spelling – pupils record own scores which are then noted by teacher in order to track progress</a:t>
            </a:r>
          </a:p>
          <a:p>
            <a:r>
              <a:rPr lang="en-GB" dirty="0" smtClean="0">
                <a:latin typeface="NTPreCursive" panose="03000400000000000000" pitchFamily="66" charset="0"/>
              </a:rPr>
              <a:t>Joined handwriting</a:t>
            </a:r>
          </a:p>
          <a:p>
            <a:r>
              <a:rPr lang="en-GB" dirty="0" smtClean="0">
                <a:latin typeface="NTPreCursive" panose="03000400000000000000" pitchFamily="66" charset="0"/>
              </a:rPr>
              <a:t>SPAG practise session followed by writing session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7" y="768804"/>
            <a:ext cx="3313612" cy="1494084"/>
          </a:xfrm>
          <a:prstGeom prst="rect">
            <a:avLst/>
          </a:prstGeom>
        </p:spPr>
      </p:pic>
    </p:spTree>
    <p:extLst>
      <p:ext uri="{BB962C8B-B14F-4D97-AF65-F5344CB8AC3E}">
        <p14:creationId xmlns:p14="http://schemas.microsoft.com/office/powerpoint/2010/main" val="2108881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a:t>
            </a:r>
            <a:endParaRPr lang="en-GB" dirty="0"/>
          </a:p>
        </p:txBody>
      </p:sp>
      <p:sp>
        <p:nvSpPr>
          <p:cNvPr id="5" name="Content Placeholder 4"/>
          <p:cNvSpPr>
            <a:spLocks noGrp="1"/>
          </p:cNvSpPr>
          <p:nvPr>
            <p:ph idx="1"/>
          </p:nvPr>
        </p:nvSpPr>
        <p:spPr/>
        <p:txBody>
          <a:bodyPr/>
          <a:lstStyle/>
          <a:p>
            <a:r>
              <a:rPr lang="en-GB" dirty="0" smtClean="0">
                <a:latin typeface="NTPreCursive" panose="03000400000000000000" pitchFamily="66" charset="0"/>
              </a:rPr>
              <a:t>The list of common exception words for Year 3 and 4 are in your pack.</a:t>
            </a:r>
          </a:p>
          <a:p>
            <a:r>
              <a:rPr lang="en-GB" dirty="0" smtClean="0">
                <a:latin typeface="NTPreCursive" panose="03000400000000000000" pitchFamily="66" charset="0"/>
              </a:rPr>
              <a:t>Suggested games to help your child to learn spellings.</a:t>
            </a:r>
          </a:p>
          <a:p>
            <a:r>
              <a:rPr lang="en-GB" dirty="0" smtClean="0">
                <a:latin typeface="NTPreCursive" panose="03000400000000000000" pitchFamily="66" charset="0"/>
              </a:rPr>
              <a:t>Ideas for engaging children </a:t>
            </a:r>
            <a:r>
              <a:rPr lang="en-GB" smtClean="0">
                <a:latin typeface="NTPreCursive" panose="03000400000000000000" pitchFamily="66" charset="0"/>
              </a:rPr>
              <a:t>in reading</a:t>
            </a:r>
            <a:endParaRPr lang="en-GB" dirty="0">
              <a:latin typeface="NTPreCursive" panose="03000400000000000000" pitchFamily="66" charset="0"/>
            </a:endParaRPr>
          </a:p>
        </p:txBody>
      </p:sp>
    </p:spTree>
    <p:extLst>
      <p:ext uri="{BB962C8B-B14F-4D97-AF65-F5344CB8AC3E}">
        <p14:creationId xmlns:p14="http://schemas.microsoft.com/office/powerpoint/2010/main" val="376376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Other Subjects</a:t>
            </a:r>
            <a:endParaRPr lang="en-GB" dirty="0">
              <a:latin typeface="NTPreCursive" panose="03000400000000000000" pitchFamily="66" charset="0"/>
            </a:endParaRPr>
          </a:p>
        </p:txBody>
      </p:sp>
      <p:sp>
        <p:nvSpPr>
          <p:cNvPr id="3" name="Content Placeholder 2"/>
          <p:cNvSpPr>
            <a:spLocks noGrp="1"/>
          </p:cNvSpPr>
          <p:nvPr>
            <p:ph idx="1"/>
          </p:nvPr>
        </p:nvSpPr>
        <p:spPr>
          <a:xfrm>
            <a:off x="1295401" y="2556932"/>
            <a:ext cx="9601195" cy="3318936"/>
          </a:xfrm>
        </p:spPr>
        <p:txBody>
          <a:bodyPr/>
          <a:lstStyle/>
          <a:p>
            <a:r>
              <a:rPr lang="en-GB" dirty="0" smtClean="0">
                <a:latin typeface="NTPreCursive" panose="03000400000000000000" pitchFamily="66" charset="0"/>
              </a:rPr>
              <a:t>R.E. Science, Creative Curriculum, ICT, Music P.E. and Spanish make up the rest of the curriculum and are taught according to the requirements of the National Curriculum.</a:t>
            </a:r>
          </a:p>
          <a:p>
            <a:r>
              <a:rPr lang="en-GB" dirty="0" smtClean="0">
                <a:latin typeface="NTPreCursive" panose="03000400000000000000" pitchFamily="66" charset="0"/>
              </a:rPr>
              <a:t>Enrichment allows the children to explore creativity on Friday afternoons from </a:t>
            </a:r>
          </a:p>
          <a:p>
            <a:r>
              <a:rPr lang="en-GB" dirty="0" smtClean="0">
                <a:latin typeface="NTPreCursive" panose="03000400000000000000" pitchFamily="66" charset="0"/>
              </a:rPr>
              <a:t>1:30 – 3:30pm. </a:t>
            </a:r>
            <a:endParaRPr lang="en-GB" dirty="0">
              <a:latin typeface="NTPreCursive" panose="03000400000000000000"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560" y="4258495"/>
            <a:ext cx="2834640" cy="1888306"/>
          </a:xfrm>
          <a:prstGeom prst="rect">
            <a:avLst/>
          </a:prstGeom>
        </p:spPr>
      </p:pic>
    </p:spTree>
    <p:extLst>
      <p:ext uri="{BB962C8B-B14F-4D97-AF65-F5344CB8AC3E}">
        <p14:creationId xmlns:p14="http://schemas.microsoft.com/office/powerpoint/2010/main" val="2832132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Homework</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fontScale="85000" lnSpcReduction="10000"/>
          </a:bodyPr>
          <a:lstStyle/>
          <a:p>
            <a:r>
              <a:rPr lang="en-GB" dirty="0" smtClean="0">
                <a:latin typeface="NTPreCursive" panose="03000400000000000000" pitchFamily="66" charset="0"/>
              </a:rPr>
              <a:t>Children are expected to complete H/W tasks on a </a:t>
            </a:r>
            <a:r>
              <a:rPr lang="en-GB" dirty="0" smtClean="0">
                <a:solidFill>
                  <a:srgbClr val="FF0000"/>
                </a:solidFill>
                <a:latin typeface="NTPreCursive" panose="03000400000000000000" pitchFamily="66" charset="0"/>
              </a:rPr>
              <a:t>weekly basis</a:t>
            </a:r>
            <a:r>
              <a:rPr lang="en-GB" dirty="0" smtClean="0">
                <a:latin typeface="NTPreCursive" panose="03000400000000000000" pitchFamily="66" charset="0"/>
              </a:rPr>
              <a:t>, to support their learning in school</a:t>
            </a:r>
            <a:r>
              <a:rPr lang="en-GB" dirty="0">
                <a:latin typeface="NTPreCursive" panose="03000400000000000000" pitchFamily="66" charset="0"/>
              </a:rPr>
              <a:t>. </a:t>
            </a:r>
            <a:r>
              <a:rPr lang="en-GB" dirty="0" smtClean="0">
                <a:latin typeface="NTPreCursive" panose="03000400000000000000" pitchFamily="66" charset="0"/>
              </a:rPr>
              <a:t>Blue </a:t>
            </a:r>
            <a:r>
              <a:rPr lang="en-GB" dirty="0">
                <a:latin typeface="NTPreCursive" panose="03000400000000000000" pitchFamily="66" charset="0"/>
              </a:rPr>
              <a:t>Book (English) 3 week rota of a </a:t>
            </a:r>
            <a:r>
              <a:rPr lang="en-GB" dirty="0">
                <a:solidFill>
                  <a:srgbClr val="7030A0"/>
                </a:solidFill>
                <a:latin typeface="NTPreCursive" panose="03000400000000000000" pitchFamily="66" charset="0"/>
              </a:rPr>
              <a:t>grammar task, a comprehension task and a written task</a:t>
            </a:r>
          </a:p>
          <a:p>
            <a:r>
              <a:rPr lang="en-GB" dirty="0">
                <a:latin typeface="NTPreCursive" panose="03000400000000000000" pitchFamily="66" charset="0"/>
              </a:rPr>
              <a:t>B</a:t>
            </a:r>
            <a:r>
              <a:rPr lang="en-GB" dirty="0" smtClean="0">
                <a:latin typeface="NTPreCursive" panose="03000400000000000000" pitchFamily="66" charset="0"/>
              </a:rPr>
              <a:t>lue book take </a:t>
            </a:r>
            <a:r>
              <a:rPr lang="en-GB" dirty="0">
                <a:latin typeface="NTPreCursive" panose="03000400000000000000" pitchFamily="66" charset="0"/>
              </a:rPr>
              <a:t>home on </a:t>
            </a:r>
            <a:r>
              <a:rPr lang="en-GB" dirty="0" smtClean="0">
                <a:latin typeface="NTPreCursive" panose="03000400000000000000" pitchFamily="66" charset="0"/>
              </a:rPr>
              <a:t>Tuesday </a:t>
            </a:r>
            <a:r>
              <a:rPr lang="en-GB" dirty="0">
                <a:latin typeface="NTPreCursive" panose="03000400000000000000" pitchFamily="66" charset="0"/>
              </a:rPr>
              <a:t>– complete and hand in by following </a:t>
            </a:r>
            <a:r>
              <a:rPr lang="en-GB" dirty="0" smtClean="0">
                <a:latin typeface="NTPreCursive" panose="03000400000000000000" pitchFamily="66" charset="0"/>
              </a:rPr>
              <a:t>Monday PW</a:t>
            </a:r>
          </a:p>
          <a:p>
            <a:r>
              <a:rPr lang="en-GB" dirty="0" smtClean="0">
                <a:latin typeface="NTPreCursive" panose="03000400000000000000" pitchFamily="66" charset="0"/>
              </a:rPr>
              <a:t>Blue book take home on Wednesday – complete and hand in by following Tuesday CC</a:t>
            </a:r>
            <a:endParaRPr lang="en-GB" dirty="0">
              <a:latin typeface="NTPreCursive" panose="03000400000000000000" pitchFamily="66" charset="0"/>
            </a:endParaRPr>
          </a:p>
          <a:p>
            <a:r>
              <a:rPr lang="en-GB" dirty="0" smtClean="0">
                <a:latin typeface="NTPreCursive" panose="03000400000000000000" pitchFamily="66" charset="0"/>
              </a:rPr>
              <a:t>Reading </a:t>
            </a:r>
            <a:r>
              <a:rPr lang="en-GB" dirty="0">
                <a:latin typeface="NTPreCursive" panose="03000400000000000000" pitchFamily="66" charset="0"/>
              </a:rPr>
              <a:t>(Daily)</a:t>
            </a:r>
          </a:p>
          <a:p>
            <a:r>
              <a:rPr lang="en-GB" dirty="0">
                <a:latin typeface="NTPreCursive" panose="03000400000000000000" pitchFamily="66" charset="0"/>
              </a:rPr>
              <a:t>Maths – My Maths Task – linked to </a:t>
            </a:r>
            <a:r>
              <a:rPr lang="en-GB" dirty="0" smtClean="0">
                <a:solidFill>
                  <a:srgbClr val="FF0000"/>
                </a:solidFill>
                <a:latin typeface="NTPreCursive" panose="03000400000000000000" pitchFamily="66" charset="0"/>
              </a:rPr>
              <a:t>weekly</a:t>
            </a:r>
            <a:r>
              <a:rPr lang="en-GB" dirty="0" smtClean="0">
                <a:latin typeface="NTPreCursive" panose="03000400000000000000" pitchFamily="66" charset="0"/>
              </a:rPr>
              <a:t> learning </a:t>
            </a:r>
            <a:r>
              <a:rPr lang="en-GB" dirty="0">
                <a:latin typeface="NTPreCursive" panose="03000400000000000000" pitchFamily="66" charset="0"/>
              </a:rPr>
              <a:t>in </a:t>
            </a:r>
            <a:r>
              <a:rPr lang="en-GB" dirty="0" smtClean="0">
                <a:latin typeface="NTPreCursive" panose="03000400000000000000" pitchFamily="66" charset="0"/>
              </a:rPr>
              <a:t>Maths</a:t>
            </a:r>
          </a:p>
          <a:p>
            <a:r>
              <a:rPr lang="en-GB" dirty="0" err="1" smtClean="0">
                <a:latin typeface="NTPreCursive" panose="03000400000000000000" pitchFamily="66" charset="0"/>
              </a:rPr>
              <a:t>TTRockstars</a:t>
            </a:r>
            <a:r>
              <a:rPr lang="en-GB" dirty="0" smtClean="0">
                <a:latin typeface="NTPreCursive" panose="03000400000000000000" pitchFamily="66" charset="0"/>
              </a:rPr>
              <a:t> – self testing in form of games – tables set to match ability (progressive)</a:t>
            </a:r>
            <a:endParaRPr lang="en-GB" dirty="0">
              <a:latin typeface="NTPreCursive" panose="03000400000000000000" pitchFamily="66" charset="0"/>
            </a:endParaRPr>
          </a:p>
          <a:p>
            <a:r>
              <a:rPr lang="en-GB" dirty="0">
                <a:latin typeface="NTPreCursive" panose="03000400000000000000" pitchFamily="66" charset="0"/>
              </a:rPr>
              <a:t>Weekly </a:t>
            </a:r>
            <a:r>
              <a:rPr lang="en-GB" dirty="0" smtClean="0">
                <a:latin typeface="NTPreCursive" panose="03000400000000000000" pitchFamily="66" charset="0"/>
              </a:rPr>
              <a:t>Spelling </a:t>
            </a:r>
            <a:r>
              <a:rPr lang="en-GB" dirty="0">
                <a:latin typeface="NTPreCursive" panose="03000400000000000000" pitchFamily="66" charset="0"/>
              </a:rPr>
              <a:t>test – </a:t>
            </a:r>
            <a:r>
              <a:rPr lang="en-GB" dirty="0" smtClean="0">
                <a:latin typeface="NTPreCursive" panose="03000400000000000000" pitchFamily="66" charset="0"/>
              </a:rPr>
              <a:t>Tuesday 3W/ Wednesday 3C  </a:t>
            </a:r>
            <a:endParaRPr lang="en-GB" dirty="0">
              <a:solidFill>
                <a:srgbClr val="0070C0"/>
              </a:solidFill>
              <a:latin typeface="NTPreCursive" panose="03000400000000000000" pitchFamily="66" charset="0"/>
            </a:endParaRPr>
          </a:p>
          <a:p>
            <a:endParaRPr lang="en-GB" dirty="0">
              <a:latin typeface="NTPreCursive" panose="03000400000000000000" pitchFamily="66" charset="0"/>
            </a:endParaRPr>
          </a:p>
          <a:p>
            <a:pPr marL="0" indent="0">
              <a:buNone/>
            </a:pPr>
            <a:endParaRPr lang="en-GB" dirty="0" smtClean="0">
              <a:latin typeface="NTPreCursive"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392" y="873906"/>
            <a:ext cx="3936928" cy="783927"/>
          </a:xfrm>
          <a:prstGeom prst="rect">
            <a:avLst/>
          </a:prstGeom>
        </p:spPr>
      </p:pic>
    </p:spTree>
    <p:extLst>
      <p:ext uri="{BB962C8B-B14F-4D97-AF65-F5344CB8AC3E}">
        <p14:creationId xmlns:p14="http://schemas.microsoft.com/office/powerpoint/2010/main" val="1056706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NTPreCursive" panose="03000400000000000000" pitchFamily="66" charset="0"/>
              </a:rPr>
              <a:t>Parents – Reading Diary</a:t>
            </a:r>
            <a:endParaRPr lang="en-GB" dirty="0">
              <a:latin typeface="NTPreCursive" panose="03000400000000000000" pitchFamily="66" charset="0"/>
            </a:endParaRPr>
          </a:p>
        </p:txBody>
      </p:sp>
      <p:sp>
        <p:nvSpPr>
          <p:cNvPr id="3" name="Content Placeholder 2"/>
          <p:cNvSpPr>
            <a:spLocks noGrp="1"/>
          </p:cNvSpPr>
          <p:nvPr>
            <p:ph idx="1"/>
          </p:nvPr>
        </p:nvSpPr>
        <p:spPr/>
        <p:txBody>
          <a:bodyPr>
            <a:normAutofit lnSpcReduction="10000"/>
          </a:bodyPr>
          <a:lstStyle/>
          <a:p>
            <a:r>
              <a:rPr lang="en-GB" dirty="0" smtClean="0">
                <a:latin typeface="NTPreCursive" panose="03000400000000000000" pitchFamily="66" charset="0"/>
              </a:rPr>
              <a:t>Please hear your child read </a:t>
            </a:r>
            <a:r>
              <a:rPr lang="en-GB" dirty="0" smtClean="0">
                <a:solidFill>
                  <a:srgbClr val="FF0000"/>
                </a:solidFill>
                <a:latin typeface="NTPreCursive" panose="03000400000000000000" pitchFamily="66" charset="0"/>
              </a:rPr>
              <a:t>as often as possible </a:t>
            </a:r>
            <a:r>
              <a:rPr lang="en-GB" dirty="0" smtClean="0">
                <a:latin typeface="NTPreCursive" panose="03000400000000000000" pitchFamily="66" charset="0"/>
              </a:rPr>
              <a:t>and </a:t>
            </a:r>
            <a:r>
              <a:rPr lang="en-GB" dirty="0" smtClean="0">
                <a:solidFill>
                  <a:srgbClr val="FF0000"/>
                </a:solidFill>
                <a:latin typeface="NTPreCursive" panose="03000400000000000000" pitchFamily="66" charset="0"/>
              </a:rPr>
              <a:t>sign the diary </a:t>
            </a:r>
            <a:r>
              <a:rPr lang="en-GB" dirty="0" smtClean="0">
                <a:latin typeface="NTPreCursive" panose="03000400000000000000" pitchFamily="66" charset="0"/>
              </a:rPr>
              <a:t>to say that you have heard them read. This is another form of </a:t>
            </a:r>
            <a:r>
              <a:rPr lang="en-GB" dirty="0" smtClean="0">
                <a:solidFill>
                  <a:srgbClr val="FF0000"/>
                </a:solidFill>
                <a:latin typeface="NTPreCursive" panose="03000400000000000000" pitchFamily="66" charset="0"/>
              </a:rPr>
              <a:t>communication</a:t>
            </a:r>
            <a:r>
              <a:rPr lang="en-GB" dirty="0" smtClean="0">
                <a:latin typeface="NTPreCursive" panose="03000400000000000000" pitchFamily="66" charset="0"/>
              </a:rPr>
              <a:t> for parents to write messages about your child’s learning or homework. We endeavour to keep the line of communication open as we realise that it is not always easy to speak to the teacher before or after school. Diaries are stamped by teachers on Monday. </a:t>
            </a:r>
          </a:p>
          <a:p>
            <a:r>
              <a:rPr lang="en-GB" dirty="0" smtClean="0">
                <a:latin typeface="NTPreCursive" panose="03000400000000000000" pitchFamily="66" charset="0"/>
              </a:rPr>
              <a:t>Please check your child’s diary each evening to see the types of questions that they are working on in Maths. There will be a simple Maths question linked to learning.</a:t>
            </a:r>
          </a:p>
          <a:p>
            <a:r>
              <a:rPr lang="en-GB" dirty="0" smtClean="0">
                <a:latin typeface="NTPreCursive" panose="03000400000000000000" pitchFamily="66" charset="0"/>
              </a:rPr>
              <a:t>Diaries need to be in school everyday.</a:t>
            </a:r>
          </a:p>
          <a:p>
            <a:endParaRPr lang="en-GB" dirty="0">
              <a:latin typeface="NTPreCursive" panose="0300040000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803" y="703222"/>
            <a:ext cx="2426342" cy="1739531"/>
          </a:xfrm>
          <a:prstGeom prst="rect">
            <a:avLst/>
          </a:prstGeom>
        </p:spPr>
      </p:pic>
    </p:spTree>
    <p:extLst>
      <p:ext uri="{BB962C8B-B14F-4D97-AF65-F5344CB8AC3E}">
        <p14:creationId xmlns:p14="http://schemas.microsoft.com/office/powerpoint/2010/main" val="2577264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544</TotalTime>
  <Words>856</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NTPreCursive</vt:lpstr>
      <vt:lpstr>Organic</vt:lpstr>
      <vt:lpstr>Curriculum Meeting</vt:lpstr>
      <vt:lpstr>Year 3 Timetable English and Maths</vt:lpstr>
      <vt:lpstr>Maths</vt:lpstr>
      <vt:lpstr>Calculations policy</vt:lpstr>
      <vt:lpstr>English</vt:lpstr>
      <vt:lpstr>English</vt:lpstr>
      <vt:lpstr>Other Subjects</vt:lpstr>
      <vt:lpstr>Homework</vt:lpstr>
      <vt:lpstr>Parents – Reading Diary</vt:lpstr>
      <vt:lpstr>Celebrations</vt:lpstr>
      <vt:lpstr>Rewards/Sanctions</vt:lpstr>
      <vt:lpstr>PowerPoint Presentation</vt:lpstr>
      <vt:lpstr>Snacks</vt:lpstr>
      <vt:lpstr>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Meeting</dc:title>
  <dc:creator>Paula Wardropper</dc:creator>
  <cp:lastModifiedBy>Office 2016</cp:lastModifiedBy>
  <cp:revision>43</cp:revision>
  <dcterms:created xsi:type="dcterms:W3CDTF">2017-09-24T15:20:18Z</dcterms:created>
  <dcterms:modified xsi:type="dcterms:W3CDTF">2018-10-08T15:05:52Z</dcterms:modified>
</cp:coreProperties>
</file>